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9" r:id="rId3"/>
    <p:sldId id="263" r:id="rId4"/>
    <p:sldId id="270" r:id="rId5"/>
    <p:sldId id="269" r:id="rId6"/>
    <p:sldId id="268" r:id="rId7"/>
    <p:sldId id="267" r:id="rId8"/>
    <p:sldId id="266" r:id="rId9"/>
    <p:sldId id="271" r:id="rId10"/>
    <p:sldId id="298" r:id="rId11"/>
    <p:sldId id="272" r:id="rId12"/>
    <p:sldId id="273" r:id="rId13"/>
    <p:sldId id="274" r:id="rId14"/>
    <p:sldId id="275" r:id="rId15"/>
    <p:sldId id="276" r:id="rId16"/>
    <p:sldId id="277" r:id="rId17"/>
    <p:sldId id="278" r:id="rId18"/>
    <p:sldId id="284" r:id="rId19"/>
    <p:sldId id="283" r:id="rId20"/>
    <p:sldId id="282" r:id="rId21"/>
    <p:sldId id="280" r:id="rId22"/>
    <p:sldId id="279" r:id="rId23"/>
    <p:sldId id="286" r:id="rId24"/>
    <p:sldId id="292" r:id="rId25"/>
    <p:sldId id="291" r:id="rId26"/>
    <p:sldId id="290" r:id="rId27"/>
    <p:sldId id="300" r:id="rId28"/>
    <p:sldId id="289" r:id="rId29"/>
    <p:sldId id="288" r:id="rId30"/>
    <p:sldId id="299" r:id="rId31"/>
    <p:sldId id="287" r:id="rId32"/>
    <p:sldId id="285" r:id="rId33"/>
    <p:sldId id="297" r:id="rId34"/>
    <p:sldId id="296" r:id="rId35"/>
    <p:sldId id="295" r:id="rId36"/>
    <p:sldId id="264" r:id="rId37"/>
    <p:sldId id="265" r:id="rId38"/>
  </p:sldIdLst>
  <p:sldSz cx="9144000" cy="6858000" type="screen4x3"/>
  <p:notesSz cx="7010400" cy="9296400"/>
  <p:custDataLst>
    <p:tags r:id="rId40"/>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8D2B"/>
    <a:srgbClr val="005E85"/>
    <a:srgbClr val="004D82"/>
    <a:srgbClr val="00B2E3"/>
    <a:srgbClr val="FFB8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64042" autoAdjust="0"/>
  </p:normalViewPr>
  <p:slideViewPr>
    <p:cSldViewPr>
      <p:cViewPr varScale="1">
        <p:scale>
          <a:sx n="110" d="100"/>
          <a:sy n="110" d="100"/>
        </p:scale>
        <p:origin x="156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94EA08-A9BD-471E-A991-6FF79D4A2534}"/>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15F2E14C-AA1F-4819-985A-3734BC919F4F}"/>
              </a:ext>
            </a:extLst>
          </p:cNvPr>
          <p:cNvSpPr>
            <a:spLocks noGrp="1"/>
          </p:cNvSpPr>
          <p:nvPr>
            <p:ph type="dt" idx="1"/>
          </p:nvPr>
        </p:nvSpPr>
        <p:spPr>
          <a:xfrm>
            <a:off x="3970938" y="0"/>
            <a:ext cx="3037840" cy="466434"/>
          </a:xfrm>
          <a:prstGeom prst="rect">
            <a:avLst/>
          </a:prstGeom>
        </p:spPr>
        <p:txBody>
          <a:bodyPr vert="horz" lIns="93177" tIns="46589" rIns="93177" bIns="46589" rtlCol="0"/>
          <a:lstStyle>
            <a:lvl1pPr algn="r" eaLnBrk="1" hangingPunct="1">
              <a:defRPr sz="1200"/>
            </a:lvl1pPr>
          </a:lstStyle>
          <a:p>
            <a:pPr>
              <a:defRPr/>
            </a:pPr>
            <a:fld id="{BA05EF51-0D7D-461D-94C6-36F22954E740}" type="datetimeFigureOut">
              <a:rPr lang="en-US"/>
              <a:pPr>
                <a:defRPr/>
              </a:pPr>
              <a:t>7/10/2020</a:t>
            </a:fld>
            <a:endParaRPr lang="en-US"/>
          </a:p>
        </p:txBody>
      </p:sp>
      <p:sp>
        <p:nvSpPr>
          <p:cNvPr id="4" name="Slide Image Placeholder 3">
            <a:extLst>
              <a:ext uri="{FF2B5EF4-FFF2-40B4-BE49-F238E27FC236}">
                <a16:creationId xmlns:a16="http://schemas.microsoft.com/office/drawing/2014/main" id="{42A6C9AD-4C0E-4786-9DCD-95DD5557705F}"/>
              </a:ext>
            </a:extLst>
          </p:cNvPr>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371078A2-B5BC-4261-8998-63AE09C22CA2}"/>
              </a:ext>
            </a:extLst>
          </p:cNvPr>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1CB8FBF-FFD9-4E01-A220-C220EDA4F551}"/>
              </a:ext>
            </a:extLst>
          </p:cNvPr>
          <p:cNvSpPr>
            <a:spLocks noGrp="1"/>
          </p:cNvSpPr>
          <p:nvPr>
            <p:ph type="ftr" sz="quarter" idx="4"/>
          </p:nvPr>
        </p:nvSpPr>
        <p:spPr>
          <a:xfrm>
            <a:off x="0" y="8829969"/>
            <a:ext cx="3037840" cy="466433"/>
          </a:xfrm>
          <a:prstGeom prst="rect">
            <a:avLst/>
          </a:prstGeom>
        </p:spPr>
        <p:txBody>
          <a:bodyPr vert="horz" lIns="93177" tIns="46589" rIns="93177" bIns="46589"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43FF5B6E-2BA9-48AB-BABB-5CF163580A40}"/>
              </a:ext>
            </a:extLst>
          </p:cNvPr>
          <p:cNvSpPr>
            <a:spLocks noGrp="1"/>
          </p:cNvSpPr>
          <p:nvPr>
            <p:ph type="sldNum" sz="quarter" idx="5"/>
          </p:nvPr>
        </p:nvSpPr>
        <p:spPr>
          <a:xfrm>
            <a:off x="3970938" y="8829969"/>
            <a:ext cx="3037840" cy="466433"/>
          </a:xfrm>
          <a:prstGeom prst="rect">
            <a:avLst/>
          </a:prstGeom>
        </p:spPr>
        <p:txBody>
          <a:bodyPr vert="horz" lIns="93177" tIns="46589" rIns="93177" bIns="46589" rtlCol="0" anchor="b"/>
          <a:lstStyle>
            <a:lvl1pPr algn="r" eaLnBrk="1" hangingPunct="1">
              <a:defRPr sz="1200"/>
            </a:lvl1pPr>
          </a:lstStyle>
          <a:p>
            <a:pPr>
              <a:defRPr/>
            </a:pPr>
            <a:fld id="{9C847F5D-C4E7-4747-97A9-0A9B93F41B0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92F17082-0292-4DC1-9F12-DBAB6FA388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2AB7B98F-03EA-4DE7-8480-D544BA6FAA7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4" name="Slide Number Placeholder 3">
            <a:extLst>
              <a:ext uri="{FF2B5EF4-FFF2-40B4-BE49-F238E27FC236}">
                <a16:creationId xmlns:a16="http://schemas.microsoft.com/office/drawing/2014/main" id="{00F92A43-8976-4D82-A961-D7C3215EC74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68242521-AA40-4418-A561-E2A3690629F5}" type="slidenum">
              <a:rPr lang="en-US" altLang="en-US" smtClean="0"/>
              <a:pPr/>
              <a:t>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6B9F4F38-6EEA-4F05-9B5F-DA48FD5BDB61}"/>
              </a:ext>
            </a:extLst>
          </p:cNvPr>
          <p:cNvSpPr>
            <a:spLocks noChangeArrowheads="1"/>
          </p:cNvSpPr>
          <p:nvPr userDrawn="1"/>
        </p:nvSpPr>
        <p:spPr bwMode="auto">
          <a:xfrm>
            <a:off x="5486400" y="-228600"/>
            <a:ext cx="7391400" cy="7121525"/>
          </a:xfrm>
          <a:prstGeom prst="ellipse">
            <a:avLst/>
          </a:prstGeom>
          <a:gradFill rotWithShape="1">
            <a:gsLst>
              <a:gs pos="0">
                <a:srgbClr val="FFA829"/>
              </a:gs>
              <a:gs pos="100000">
                <a:schemeClr val="bg1">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5" name="Oval 4">
            <a:extLst>
              <a:ext uri="{FF2B5EF4-FFF2-40B4-BE49-F238E27FC236}">
                <a16:creationId xmlns:a16="http://schemas.microsoft.com/office/drawing/2014/main" id="{E81D89E4-1382-4F23-9A3B-FEEC45F3572E}"/>
              </a:ext>
            </a:extLst>
          </p:cNvPr>
          <p:cNvSpPr>
            <a:spLocks noChangeArrowheads="1"/>
          </p:cNvSpPr>
          <p:nvPr userDrawn="1"/>
        </p:nvSpPr>
        <p:spPr bwMode="auto">
          <a:xfrm>
            <a:off x="-3530600" y="-415925"/>
            <a:ext cx="7391400" cy="7121525"/>
          </a:xfrm>
          <a:prstGeom prst="ellipse">
            <a:avLst/>
          </a:prstGeom>
          <a:gradFill rotWithShape="1">
            <a:gsLst>
              <a:gs pos="0">
                <a:srgbClr val="F88D2B"/>
              </a:gs>
              <a:gs pos="100000">
                <a:schemeClr val="bg1">
                  <a:alpha val="0"/>
                </a:schemeClr>
              </a:gs>
            </a:gsLst>
            <a:path path="shape">
              <a:fillToRect l="50000" t="50000" r="50000" b="50000"/>
            </a:path>
          </a:gra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6" name="Rectangle 5">
            <a:extLst>
              <a:ext uri="{FF2B5EF4-FFF2-40B4-BE49-F238E27FC236}">
                <a16:creationId xmlns:a16="http://schemas.microsoft.com/office/drawing/2014/main" id="{437E72AA-415E-4952-B6B9-7407A4299648}"/>
              </a:ext>
            </a:extLst>
          </p:cNvPr>
          <p:cNvSpPr>
            <a:spLocks noChangeArrowheads="1"/>
          </p:cNvSpPr>
          <p:nvPr userDrawn="1"/>
        </p:nvSpPr>
        <p:spPr bwMode="auto">
          <a:xfrm>
            <a:off x="0" y="1981200"/>
            <a:ext cx="9144000" cy="2209800"/>
          </a:xfrm>
          <a:prstGeom prst="rect">
            <a:avLst/>
          </a:prstGeom>
          <a:solidFill>
            <a:srgbClr val="005E85">
              <a:alpha val="86667"/>
            </a:srgbClr>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7" name="Rectangle 8">
            <a:extLst>
              <a:ext uri="{FF2B5EF4-FFF2-40B4-BE49-F238E27FC236}">
                <a16:creationId xmlns:a16="http://schemas.microsoft.com/office/drawing/2014/main" id="{76A73A39-20E6-4CC5-A847-7906853C83C7}"/>
              </a:ext>
            </a:extLst>
          </p:cNvPr>
          <p:cNvSpPr>
            <a:spLocks noChangeArrowheads="1"/>
          </p:cNvSpPr>
          <p:nvPr userDrawn="1"/>
        </p:nvSpPr>
        <p:spPr bwMode="auto">
          <a:xfrm>
            <a:off x="0" y="6415088"/>
            <a:ext cx="7073900" cy="442912"/>
          </a:xfrm>
          <a:prstGeom prst="rect">
            <a:avLst/>
          </a:prstGeom>
          <a:solidFill>
            <a:srgbClr val="005E85"/>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8" name="Text Box 10">
            <a:extLst>
              <a:ext uri="{FF2B5EF4-FFF2-40B4-BE49-F238E27FC236}">
                <a16:creationId xmlns:a16="http://schemas.microsoft.com/office/drawing/2014/main" id="{5811027F-B301-4EDB-875E-FD49E671DB09}"/>
              </a:ext>
            </a:extLst>
          </p:cNvPr>
          <p:cNvSpPr txBox="1">
            <a:spLocks noChangeArrowheads="1"/>
          </p:cNvSpPr>
          <p:nvPr userDrawn="1"/>
        </p:nvSpPr>
        <p:spPr bwMode="auto">
          <a:xfrm>
            <a:off x="76200" y="6477000"/>
            <a:ext cx="431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1400" dirty="0">
                <a:solidFill>
                  <a:schemeClr val="bg1"/>
                </a:solidFill>
                <a:latin typeface="Arial" panose="020B0604020202020204" pitchFamily="34" charset="0"/>
              </a:rPr>
              <a:t>www.americanbar.org | www.abacle.org</a:t>
            </a:r>
          </a:p>
        </p:txBody>
      </p:sp>
      <p:pic>
        <p:nvPicPr>
          <p:cNvPr id="9" name="Picture 15">
            <a:extLst>
              <a:ext uri="{FF2B5EF4-FFF2-40B4-BE49-F238E27FC236}">
                <a16:creationId xmlns:a16="http://schemas.microsoft.com/office/drawing/2014/main" id="{556067CB-FE04-4697-B516-0F290490015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73900" y="6407150"/>
            <a:ext cx="20701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52400" y="2133600"/>
            <a:ext cx="8534400" cy="1219200"/>
          </a:xfrm>
        </p:spPr>
        <p:txBody>
          <a:bodyPr/>
          <a:lstStyle>
            <a:lvl1pPr>
              <a:defRPr b="1">
                <a:latin typeface="Arial" panose="020B0604020202020204" pitchFamily="34" charset="0"/>
              </a:defRPr>
            </a:lvl1pPr>
          </a:lstStyle>
          <a:p>
            <a:r>
              <a:rPr lang="en-US" dirty="0"/>
              <a:t>Click to edit Master title style</a:t>
            </a:r>
          </a:p>
        </p:txBody>
      </p:sp>
      <p:sp>
        <p:nvSpPr>
          <p:cNvPr id="3075" name="Rectangle 3"/>
          <p:cNvSpPr>
            <a:spLocks noGrp="1" noChangeArrowheads="1"/>
          </p:cNvSpPr>
          <p:nvPr>
            <p:ph type="subTitle" idx="1"/>
          </p:nvPr>
        </p:nvSpPr>
        <p:spPr>
          <a:xfrm>
            <a:off x="152400" y="3352800"/>
            <a:ext cx="8534400" cy="685800"/>
          </a:xfrm>
        </p:spPr>
        <p:txBody>
          <a:bodyPr/>
          <a:lstStyle>
            <a:lvl1pPr marL="0" indent="0">
              <a:buFontTx/>
              <a:buNone/>
              <a:defRPr sz="1800">
                <a:solidFill>
                  <a:schemeClr val="bg1"/>
                </a:solidFill>
                <a:latin typeface="Arial" panose="020B0604020202020204" pitchFamily="34" charset="0"/>
              </a:defRPr>
            </a:lvl1pPr>
          </a:lstStyle>
          <a:p>
            <a:r>
              <a:rPr lang="en-US" dirty="0"/>
              <a:t>Click to edit Master subtitle style</a:t>
            </a:r>
          </a:p>
        </p:txBody>
      </p:sp>
    </p:spTree>
    <p:extLst>
      <p:ext uri="{BB962C8B-B14F-4D97-AF65-F5344CB8AC3E}">
        <p14:creationId xmlns:p14="http://schemas.microsoft.com/office/powerpoint/2010/main" val="1439485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1273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0341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59165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08417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8186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8668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11686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1645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83735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64588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7">
            <a:extLst>
              <a:ext uri="{FF2B5EF4-FFF2-40B4-BE49-F238E27FC236}">
                <a16:creationId xmlns:a16="http://schemas.microsoft.com/office/drawing/2014/main" id="{CF28DFEE-F231-4B0B-905A-7A4A18664170}"/>
              </a:ext>
            </a:extLst>
          </p:cNvPr>
          <p:cNvSpPr>
            <a:spLocks noChangeArrowheads="1"/>
          </p:cNvSpPr>
          <p:nvPr userDrawn="1"/>
        </p:nvSpPr>
        <p:spPr bwMode="auto">
          <a:xfrm>
            <a:off x="0" y="76200"/>
            <a:ext cx="9144000" cy="838200"/>
          </a:xfrm>
          <a:prstGeom prst="rect">
            <a:avLst/>
          </a:prstGeom>
          <a:solidFill>
            <a:srgbClr val="005E85">
              <a:alpha val="86667"/>
            </a:srgbClr>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27" name="Rectangle 2">
            <a:extLst>
              <a:ext uri="{FF2B5EF4-FFF2-40B4-BE49-F238E27FC236}">
                <a16:creationId xmlns:a16="http://schemas.microsoft.com/office/drawing/2014/main" id="{243EBDEA-939D-48AE-B67D-EDADA6F07E30}"/>
              </a:ext>
            </a:extLst>
          </p:cNvPr>
          <p:cNvSpPr>
            <a:spLocks noGrp="1" noChangeArrowheads="1"/>
          </p:cNvSpPr>
          <p:nvPr>
            <p:ph type="title"/>
          </p:nvPr>
        </p:nvSpPr>
        <p:spPr bwMode="auto">
          <a:xfrm>
            <a:off x="457200" y="762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CEE447E2-300C-4AC8-BBC0-929F3D301A1F}"/>
              </a:ext>
            </a:extLst>
          </p:cNvPr>
          <p:cNvSpPr>
            <a:spLocks noGrp="1" noChangeArrowheads="1"/>
          </p:cNvSpPr>
          <p:nvPr>
            <p:ph type="body" idx="1"/>
          </p:nvPr>
        </p:nvSpPr>
        <p:spPr bwMode="auto">
          <a:xfrm>
            <a:off x="457200" y="10668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8">
            <a:extLst>
              <a:ext uri="{FF2B5EF4-FFF2-40B4-BE49-F238E27FC236}">
                <a16:creationId xmlns:a16="http://schemas.microsoft.com/office/drawing/2014/main" id="{43F44F6C-C40A-4656-901C-63E8F2419BF1}"/>
              </a:ext>
            </a:extLst>
          </p:cNvPr>
          <p:cNvSpPr>
            <a:spLocks noChangeArrowheads="1"/>
          </p:cNvSpPr>
          <p:nvPr userDrawn="1"/>
        </p:nvSpPr>
        <p:spPr bwMode="auto">
          <a:xfrm>
            <a:off x="0" y="6415088"/>
            <a:ext cx="7073900" cy="442912"/>
          </a:xfrm>
          <a:prstGeom prst="rect">
            <a:avLst/>
          </a:prstGeom>
          <a:solidFill>
            <a:srgbClr val="005E85"/>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9" name="Text Box 10">
            <a:extLst>
              <a:ext uri="{FF2B5EF4-FFF2-40B4-BE49-F238E27FC236}">
                <a16:creationId xmlns:a16="http://schemas.microsoft.com/office/drawing/2014/main" id="{A279F841-A491-4C8E-B8F6-37661F5E4078}"/>
              </a:ext>
            </a:extLst>
          </p:cNvPr>
          <p:cNvSpPr txBox="1">
            <a:spLocks noChangeArrowheads="1"/>
          </p:cNvSpPr>
          <p:nvPr userDrawn="1"/>
        </p:nvSpPr>
        <p:spPr bwMode="auto">
          <a:xfrm>
            <a:off x="76200" y="6477000"/>
            <a:ext cx="431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1400" dirty="0">
                <a:solidFill>
                  <a:schemeClr val="bg1"/>
                </a:solidFill>
                <a:latin typeface="Arial" panose="020B0604020202020204" pitchFamily="34" charset="0"/>
              </a:rPr>
              <a:t>www.americanbar.org | www.abacle.org</a:t>
            </a:r>
          </a:p>
        </p:txBody>
      </p:sp>
      <p:pic>
        <p:nvPicPr>
          <p:cNvPr id="1031" name="Picture 15">
            <a:extLst>
              <a:ext uri="{FF2B5EF4-FFF2-40B4-BE49-F238E27FC236}">
                <a16:creationId xmlns:a16="http://schemas.microsoft.com/office/drawing/2014/main" id="{C2B06C12-7467-488F-87F9-046CBD25FC9E}"/>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073900" y="6407150"/>
            <a:ext cx="20701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9"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ftr="0" dt="0"/>
  <p:txStyles>
    <p:titleStyle>
      <a:lvl1pPr algn="ctr" rtl="0" eaLnBrk="0" fontAlgn="base" hangingPunct="0">
        <a:spcBef>
          <a:spcPct val="0"/>
        </a:spcBef>
        <a:spcAft>
          <a:spcPct val="0"/>
        </a:spcAft>
        <a:defRPr sz="3200" b="1">
          <a:solidFill>
            <a:schemeClr val="bg1"/>
          </a:solidFill>
          <a:latin typeface="Arial" panose="020B0604020202020204" pitchFamily="34" charset="0"/>
          <a:ea typeface="+mj-ea"/>
          <a:cs typeface="+mj-cs"/>
        </a:defRPr>
      </a:lvl1pPr>
      <a:lvl2pPr algn="ctr" rtl="0" eaLnBrk="0" fontAlgn="base" hangingPunct="0">
        <a:spcBef>
          <a:spcPct val="0"/>
        </a:spcBef>
        <a:spcAft>
          <a:spcPct val="0"/>
        </a:spcAft>
        <a:defRPr sz="3200" b="1">
          <a:solidFill>
            <a:schemeClr val="bg1"/>
          </a:solidFill>
          <a:latin typeface="Arial" panose="020B0604020202020204" pitchFamily="34" charset="0"/>
        </a:defRPr>
      </a:lvl2pPr>
      <a:lvl3pPr algn="ctr" rtl="0" eaLnBrk="0" fontAlgn="base" hangingPunct="0">
        <a:spcBef>
          <a:spcPct val="0"/>
        </a:spcBef>
        <a:spcAft>
          <a:spcPct val="0"/>
        </a:spcAft>
        <a:defRPr sz="3200" b="1">
          <a:solidFill>
            <a:schemeClr val="bg1"/>
          </a:solidFill>
          <a:latin typeface="Arial" panose="020B0604020202020204" pitchFamily="34" charset="0"/>
        </a:defRPr>
      </a:lvl3pPr>
      <a:lvl4pPr algn="ctr" rtl="0" eaLnBrk="0" fontAlgn="base" hangingPunct="0">
        <a:spcBef>
          <a:spcPct val="0"/>
        </a:spcBef>
        <a:spcAft>
          <a:spcPct val="0"/>
        </a:spcAft>
        <a:defRPr sz="3200" b="1">
          <a:solidFill>
            <a:schemeClr val="bg1"/>
          </a:solidFill>
          <a:latin typeface="Arial" panose="020B0604020202020204" pitchFamily="34" charset="0"/>
        </a:defRPr>
      </a:lvl4pPr>
      <a:lvl5pPr algn="ctr" rtl="0" eaLnBrk="0" fontAlgn="base" hangingPunct="0">
        <a:spcBef>
          <a:spcPct val="0"/>
        </a:spcBef>
        <a:spcAft>
          <a:spcPct val="0"/>
        </a:spcAft>
        <a:defRPr sz="3200" b="1">
          <a:solidFill>
            <a:schemeClr val="bg1"/>
          </a:solidFill>
          <a:latin typeface="Arial" panose="020B0604020202020204" pitchFamily="34"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Clr>
          <a:srgbClr val="F88D2B"/>
        </a:buClr>
        <a:buFont typeface="Arial" panose="020B0604020202020204" pitchFamily="34" charset="0"/>
        <a:buChar char="•"/>
        <a:defRPr sz="2800">
          <a:solidFill>
            <a:srgbClr val="005E85"/>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lr>
          <a:srgbClr val="F88D2B"/>
        </a:buClr>
        <a:buFont typeface="Arial" panose="020B0604020202020204" pitchFamily="34" charset="0"/>
        <a:buChar char="•"/>
        <a:defRPr sz="2800">
          <a:solidFill>
            <a:srgbClr val="005E85"/>
          </a:solidFill>
          <a:latin typeface="Arial" panose="020B0604020202020204" pitchFamily="34" charset="0"/>
        </a:defRPr>
      </a:lvl2pPr>
      <a:lvl3pPr marL="1143000" indent="-228600" algn="l" rtl="0" eaLnBrk="0" fontAlgn="base" hangingPunct="0">
        <a:spcBef>
          <a:spcPct val="20000"/>
        </a:spcBef>
        <a:spcAft>
          <a:spcPct val="0"/>
        </a:spcAft>
        <a:buClr>
          <a:srgbClr val="F88D2B"/>
        </a:buClr>
        <a:buFont typeface="Arial" panose="020B0604020202020204" pitchFamily="34" charset="0"/>
        <a:buChar char="•"/>
        <a:defRPr sz="2400">
          <a:solidFill>
            <a:srgbClr val="005E85"/>
          </a:solidFill>
          <a:latin typeface="Arial" panose="020B0604020202020204" pitchFamily="34" charset="0"/>
        </a:defRPr>
      </a:lvl3pPr>
      <a:lvl4pPr marL="1600200" indent="-228600" algn="l" rtl="0" eaLnBrk="0" fontAlgn="base" hangingPunct="0">
        <a:spcBef>
          <a:spcPct val="20000"/>
        </a:spcBef>
        <a:spcAft>
          <a:spcPct val="0"/>
        </a:spcAft>
        <a:buClr>
          <a:srgbClr val="F88D2B"/>
        </a:buClr>
        <a:buFont typeface="Arial" panose="020B0604020202020204" pitchFamily="34" charset="0"/>
        <a:buChar char="•"/>
        <a:defRPr sz="2000">
          <a:solidFill>
            <a:srgbClr val="005E85"/>
          </a:solidFill>
          <a:latin typeface="Arial" panose="020B0604020202020204" pitchFamily="34" charset="0"/>
        </a:defRPr>
      </a:lvl4pPr>
      <a:lvl5pPr marL="2057400" indent="-228600" algn="l" rtl="0" eaLnBrk="0" fontAlgn="base" hangingPunct="0">
        <a:spcBef>
          <a:spcPct val="20000"/>
        </a:spcBef>
        <a:spcAft>
          <a:spcPct val="0"/>
        </a:spcAft>
        <a:buClr>
          <a:srgbClr val="F88D2B"/>
        </a:buClr>
        <a:buFont typeface="Arial" panose="020B0604020202020204" pitchFamily="34" charset="0"/>
        <a:buChar char="•"/>
        <a:defRPr sz="2000">
          <a:solidFill>
            <a:srgbClr val="005E85"/>
          </a:solidFill>
          <a:latin typeface="Arial" panose="020B0604020202020204" pitchFamily="34" charset="0"/>
        </a:defRPr>
      </a:lvl5pPr>
      <a:lvl6pPr marL="2514600" indent="-228600" algn="l" rtl="0" fontAlgn="base">
        <a:spcBef>
          <a:spcPct val="20000"/>
        </a:spcBef>
        <a:spcAft>
          <a:spcPct val="0"/>
        </a:spcAft>
        <a:buClr>
          <a:srgbClr val="FFB805"/>
        </a:buClr>
        <a:buChar char="»"/>
        <a:defRPr sz="2000">
          <a:solidFill>
            <a:srgbClr val="004D82"/>
          </a:solidFill>
          <a:latin typeface="+mn-lt"/>
        </a:defRPr>
      </a:lvl6pPr>
      <a:lvl7pPr marL="2971800" indent="-228600" algn="l" rtl="0" fontAlgn="base">
        <a:spcBef>
          <a:spcPct val="20000"/>
        </a:spcBef>
        <a:spcAft>
          <a:spcPct val="0"/>
        </a:spcAft>
        <a:buClr>
          <a:srgbClr val="FFB805"/>
        </a:buClr>
        <a:buChar char="»"/>
        <a:defRPr sz="2000">
          <a:solidFill>
            <a:srgbClr val="004D82"/>
          </a:solidFill>
          <a:latin typeface="+mn-lt"/>
        </a:defRPr>
      </a:lvl7pPr>
      <a:lvl8pPr marL="3429000" indent="-228600" algn="l" rtl="0" fontAlgn="base">
        <a:spcBef>
          <a:spcPct val="20000"/>
        </a:spcBef>
        <a:spcAft>
          <a:spcPct val="0"/>
        </a:spcAft>
        <a:buClr>
          <a:srgbClr val="FFB805"/>
        </a:buClr>
        <a:buChar char="»"/>
        <a:defRPr sz="2000">
          <a:solidFill>
            <a:srgbClr val="004D82"/>
          </a:solidFill>
          <a:latin typeface="+mn-lt"/>
        </a:defRPr>
      </a:lvl8pPr>
      <a:lvl9pPr marL="3886200" indent="-228600" algn="l" rtl="0" fontAlgn="base">
        <a:spcBef>
          <a:spcPct val="20000"/>
        </a:spcBef>
        <a:spcAft>
          <a:spcPct val="0"/>
        </a:spcAft>
        <a:buClr>
          <a:srgbClr val="FFB805"/>
        </a:buClr>
        <a:buChar char="»"/>
        <a:defRPr sz="2000">
          <a:solidFill>
            <a:srgbClr val="004D8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mailto:tsub@higgslaw.co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98" name="Text Box 6">
            <a:extLst>
              <a:ext uri="{FF2B5EF4-FFF2-40B4-BE49-F238E27FC236}">
                <a16:creationId xmlns:a16="http://schemas.microsoft.com/office/drawing/2014/main" id="{E6EC6F41-C4D2-44B4-B1A2-811DD2AB1A30}"/>
              </a:ext>
            </a:extLst>
          </p:cNvPr>
          <p:cNvSpPr txBox="1">
            <a:spLocks noChangeArrowheads="1"/>
          </p:cNvSpPr>
          <p:nvPr/>
        </p:nvSpPr>
        <p:spPr bwMode="auto">
          <a:xfrm>
            <a:off x="990600" y="2971800"/>
            <a:ext cx="7162800" cy="2387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88D2B"/>
              </a:buClr>
              <a:buFont typeface="Arial" panose="020B0604020202020204" pitchFamily="34" charset="0"/>
              <a:buChar char="•"/>
              <a:defRPr sz="2800">
                <a:solidFill>
                  <a:srgbClr val="005E85"/>
                </a:solidFill>
                <a:latin typeface="Arial" panose="020B0604020202020204" pitchFamily="34" charset="0"/>
              </a:defRPr>
            </a:lvl1pPr>
            <a:lvl2pPr marL="742950" indent="-285750">
              <a:spcBef>
                <a:spcPct val="20000"/>
              </a:spcBef>
              <a:buClr>
                <a:srgbClr val="F88D2B"/>
              </a:buClr>
              <a:buFont typeface="Arial" panose="020B0604020202020204" pitchFamily="34" charset="0"/>
              <a:buChar char="•"/>
              <a:defRPr sz="2800">
                <a:solidFill>
                  <a:srgbClr val="005E85"/>
                </a:solidFill>
                <a:latin typeface="Arial" panose="020B0604020202020204" pitchFamily="34" charset="0"/>
              </a:defRPr>
            </a:lvl2pPr>
            <a:lvl3pPr marL="1143000" indent="-228600">
              <a:spcBef>
                <a:spcPct val="20000"/>
              </a:spcBef>
              <a:buClr>
                <a:srgbClr val="F88D2B"/>
              </a:buClr>
              <a:buFont typeface="Arial" panose="020B0604020202020204" pitchFamily="34" charset="0"/>
              <a:buChar char="•"/>
              <a:defRPr sz="2400">
                <a:solidFill>
                  <a:srgbClr val="005E85"/>
                </a:solidFill>
                <a:latin typeface="Arial" panose="020B0604020202020204" pitchFamily="34" charset="0"/>
              </a:defRPr>
            </a:lvl3pPr>
            <a:lvl4pPr marL="1600200" indent="-228600">
              <a:spcBef>
                <a:spcPct val="20000"/>
              </a:spcBef>
              <a:buClr>
                <a:srgbClr val="F88D2B"/>
              </a:buClr>
              <a:buFont typeface="Arial" panose="020B0604020202020204" pitchFamily="34" charset="0"/>
              <a:buChar char="•"/>
              <a:defRPr sz="2000">
                <a:solidFill>
                  <a:srgbClr val="005E85"/>
                </a:solidFill>
                <a:latin typeface="Arial" panose="020B0604020202020204" pitchFamily="34" charset="0"/>
              </a:defRPr>
            </a:lvl4pPr>
            <a:lvl5pPr marL="2057400" indent="-228600">
              <a:spcBef>
                <a:spcPct val="20000"/>
              </a:spcBef>
              <a:buClr>
                <a:srgbClr val="F88D2B"/>
              </a:buClr>
              <a:buFont typeface="Arial" panose="020B0604020202020204" pitchFamily="34" charset="0"/>
              <a:buChar char="•"/>
              <a:defRPr sz="2000">
                <a:solidFill>
                  <a:srgbClr val="005E85"/>
                </a:solidFill>
                <a:latin typeface="Arial" panose="020B0604020202020204" pitchFamily="34" charset="0"/>
              </a:defRPr>
            </a:lvl5pPr>
            <a:lvl6pPr marL="2514600" indent="-228600" eaLnBrk="0" fontAlgn="base" hangingPunct="0">
              <a:spcBef>
                <a:spcPct val="20000"/>
              </a:spcBef>
              <a:spcAft>
                <a:spcPct val="0"/>
              </a:spcAft>
              <a:buClr>
                <a:srgbClr val="F88D2B"/>
              </a:buClr>
              <a:buFont typeface="Arial" panose="020B0604020202020204" pitchFamily="34" charset="0"/>
              <a:buChar char="•"/>
              <a:defRPr sz="2000">
                <a:solidFill>
                  <a:srgbClr val="005E85"/>
                </a:solidFill>
                <a:latin typeface="Arial" panose="020B0604020202020204" pitchFamily="34" charset="0"/>
              </a:defRPr>
            </a:lvl6pPr>
            <a:lvl7pPr marL="2971800" indent="-228600" eaLnBrk="0" fontAlgn="base" hangingPunct="0">
              <a:spcBef>
                <a:spcPct val="20000"/>
              </a:spcBef>
              <a:spcAft>
                <a:spcPct val="0"/>
              </a:spcAft>
              <a:buClr>
                <a:srgbClr val="F88D2B"/>
              </a:buClr>
              <a:buFont typeface="Arial" panose="020B0604020202020204" pitchFamily="34" charset="0"/>
              <a:buChar char="•"/>
              <a:defRPr sz="2000">
                <a:solidFill>
                  <a:srgbClr val="005E85"/>
                </a:solidFill>
                <a:latin typeface="Arial" panose="020B0604020202020204" pitchFamily="34" charset="0"/>
              </a:defRPr>
            </a:lvl7pPr>
            <a:lvl8pPr marL="3429000" indent="-228600" eaLnBrk="0" fontAlgn="base" hangingPunct="0">
              <a:spcBef>
                <a:spcPct val="20000"/>
              </a:spcBef>
              <a:spcAft>
                <a:spcPct val="0"/>
              </a:spcAft>
              <a:buClr>
                <a:srgbClr val="F88D2B"/>
              </a:buClr>
              <a:buFont typeface="Arial" panose="020B0604020202020204" pitchFamily="34" charset="0"/>
              <a:buChar char="•"/>
              <a:defRPr sz="2000">
                <a:solidFill>
                  <a:srgbClr val="005E85"/>
                </a:solidFill>
                <a:latin typeface="Arial" panose="020B0604020202020204" pitchFamily="34" charset="0"/>
              </a:defRPr>
            </a:lvl8pPr>
            <a:lvl9pPr marL="3886200" indent="-228600" eaLnBrk="0" fontAlgn="base" hangingPunct="0">
              <a:spcBef>
                <a:spcPct val="20000"/>
              </a:spcBef>
              <a:spcAft>
                <a:spcPct val="0"/>
              </a:spcAft>
              <a:buClr>
                <a:srgbClr val="F88D2B"/>
              </a:buClr>
              <a:buFont typeface="Arial" panose="020B0604020202020204" pitchFamily="34" charset="0"/>
              <a:buChar char="•"/>
              <a:defRPr sz="2000">
                <a:solidFill>
                  <a:srgbClr val="005E85"/>
                </a:solidFill>
                <a:latin typeface="Arial" panose="020B0604020202020204" pitchFamily="34" charset="0"/>
              </a:defRPr>
            </a:lvl9pPr>
          </a:lstStyle>
          <a:p>
            <a:pPr algn="ctr" eaLnBrk="1" hangingPunct="1">
              <a:lnSpc>
                <a:spcPct val="105000"/>
              </a:lnSpc>
              <a:spcBef>
                <a:spcPct val="50000"/>
              </a:spcBef>
              <a:buClrTx/>
              <a:buFontTx/>
              <a:buNone/>
            </a:pPr>
            <a:r>
              <a:rPr lang="en-US" b="1" dirty="0"/>
              <a:t>Qualified Severances – New GSTT Solutions in an Old Wineskin</a:t>
            </a:r>
          </a:p>
          <a:p>
            <a:pPr algn="ctr" eaLnBrk="1" hangingPunct="1">
              <a:lnSpc>
                <a:spcPct val="105000"/>
              </a:lnSpc>
              <a:spcBef>
                <a:spcPct val="0"/>
              </a:spcBef>
              <a:buClrTx/>
              <a:buNone/>
            </a:pPr>
            <a:endParaRPr lang="en-US" b="1" dirty="0"/>
          </a:p>
          <a:p>
            <a:pPr algn="ctr" eaLnBrk="1" hangingPunct="1">
              <a:lnSpc>
                <a:spcPct val="105000"/>
              </a:lnSpc>
              <a:spcBef>
                <a:spcPct val="0"/>
              </a:spcBef>
              <a:buClrTx/>
              <a:buNone/>
            </a:pPr>
            <a:r>
              <a:rPr lang="en-US" b="1" dirty="0"/>
              <a:t>American Bar Association Section of Taxation Virtual 2020 May Meeting</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6AFF2EF-3F24-4AD7-8C0D-41C13E964979}"/>
              </a:ext>
            </a:extLst>
          </p:cNvPr>
          <p:cNvSpPr>
            <a:spLocks noGrp="1" noChangeArrowheads="1"/>
          </p:cNvSpPr>
          <p:nvPr>
            <p:ph type="title"/>
          </p:nvPr>
        </p:nvSpPr>
        <p:spPr/>
        <p:txBody>
          <a:bodyPr/>
          <a:lstStyle/>
          <a:p>
            <a:pPr algn="l"/>
            <a:r>
              <a:rPr lang="en-US" dirty="0"/>
              <a:t>Qualified Severance Basics – Funding (cont’d)</a:t>
            </a:r>
            <a:endParaRPr lang="en-US" altLang="en-US" dirty="0"/>
          </a:p>
        </p:txBody>
      </p:sp>
      <p:sp>
        <p:nvSpPr>
          <p:cNvPr id="10243" name="Content Placeholder 2">
            <a:extLst>
              <a:ext uri="{FF2B5EF4-FFF2-40B4-BE49-F238E27FC236}">
                <a16:creationId xmlns:a16="http://schemas.microsoft.com/office/drawing/2014/main" id="{8F6C0AC3-36C8-4660-AE0F-CC779D8EEC3F}"/>
              </a:ext>
            </a:extLst>
          </p:cNvPr>
          <p:cNvSpPr>
            <a:spLocks noGrp="1" noChangeArrowheads="1"/>
          </p:cNvSpPr>
          <p:nvPr>
            <p:ph idx="1"/>
          </p:nvPr>
        </p:nvSpPr>
        <p:spPr>
          <a:xfrm>
            <a:off x="455023" y="1154122"/>
            <a:ext cx="8229600" cy="5018078"/>
          </a:xfrm>
        </p:spPr>
        <p:txBody>
          <a:bodyPr/>
          <a:lstStyle/>
          <a:p>
            <a:pPr marL="0" indent="0">
              <a:buNone/>
            </a:pPr>
            <a:endParaRPr lang="en-US" sz="600" dirty="0"/>
          </a:p>
          <a:p>
            <a:pPr marL="0" indent="0">
              <a:buNone/>
            </a:pPr>
            <a:r>
              <a:rPr lang="en-US" sz="2000" dirty="0"/>
              <a:t>Funding of such shares may occur on a pro rata or non-pro rata basis.  Pro-rata funding involves the funding of a pro rata portion of each trust asset into both the exempt and non-exempt trust.</a:t>
            </a:r>
          </a:p>
          <a:p>
            <a:pPr marL="0" indent="0">
              <a:buNone/>
            </a:pPr>
            <a:endParaRPr lang="en-US" sz="2000" dirty="0"/>
          </a:p>
          <a:p>
            <a:pPr marL="0" indent="0">
              <a:buNone/>
            </a:pPr>
            <a:r>
              <a:rPr lang="en-US" sz="2000" dirty="0"/>
              <a:t>For </a:t>
            </a:r>
            <a:r>
              <a:rPr lang="en-US" sz="2000" u="sng" dirty="0"/>
              <a:t>non-pro rata </a:t>
            </a:r>
            <a:r>
              <a:rPr lang="en-US" sz="2000" dirty="0"/>
              <a:t>funding:</a:t>
            </a:r>
          </a:p>
          <a:p>
            <a:pPr marL="0" indent="0">
              <a:buNone/>
            </a:pPr>
            <a:endParaRPr lang="en-US" sz="900" dirty="0"/>
          </a:p>
          <a:p>
            <a:pPr marL="461963" lvl="1" indent="-234950">
              <a:spcAft>
                <a:spcPts val="600"/>
              </a:spcAft>
              <a:buFontTx/>
              <a:buChar char="-"/>
              <a:tabLst>
                <a:tab pos="687388" algn="l"/>
              </a:tabLst>
            </a:pPr>
            <a:r>
              <a:rPr lang="en-US" sz="1800" dirty="0"/>
              <a:t>each asset received by a resulting trust must be valued, solely for funding purposes, by multiplying the fair market value of the asset held in the original trust as of the date of severance by the fraction or percentage of that asset received by that resulting trust; and</a:t>
            </a:r>
          </a:p>
          <a:p>
            <a:pPr marL="461963" lvl="1" indent="-236538">
              <a:buFontTx/>
              <a:buChar char="-"/>
              <a:tabLst>
                <a:tab pos="461963" algn="l"/>
              </a:tabLst>
            </a:pPr>
            <a:r>
              <a:rPr lang="en-US" sz="1800" dirty="0"/>
              <a:t>the assets must be valued </a:t>
            </a:r>
            <a:r>
              <a:rPr lang="en-US" sz="1800" i="1" dirty="0"/>
              <a:t>without taking into account any discount or premium arising from the severance</a:t>
            </a:r>
            <a:r>
              <a:rPr lang="en-US" sz="1800" dirty="0"/>
              <a:t>, for example, any valuation discounts that might arise because the resulting trust receives less than the entire interest held by the original trust. </a:t>
            </a:r>
          </a:p>
          <a:p>
            <a:pPr marL="225425" lvl="1" indent="0">
              <a:buNone/>
              <a:tabLst>
                <a:tab pos="461963" algn="l"/>
              </a:tabLst>
            </a:pPr>
            <a:r>
              <a:rPr lang="en-US" sz="1800" dirty="0"/>
              <a:t>Treas. Reg. § 26.2642-6(d)(4) (emphasis added).</a:t>
            </a:r>
          </a:p>
          <a:p>
            <a:endParaRPr lang="en-US" altLang="en-US" dirty="0"/>
          </a:p>
        </p:txBody>
      </p:sp>
    </p:spTree>
    <p:extLst>
      <p:ext uri="{BB962C8B-B14F-4D97-AF65-F5344CB8AC3E}">
        <p14:creationId xmlns:p14="http://schemas.microsoft.com/office/powerpoint/2010/main" val="105183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6AFF2EF-3F24-4AD7-8C0D-41C13E964979}"/>
              </a:ext>
            </a:extLst>
          </p:cNvPr>
          <p:cNvSpPr>
            <a:spLocks noGrp="1" noChangeArrowheads="1"/>
          </p:cNvSpPr>
          <p:nvPr>
            <p:ph type="title"/>
          </p:nvPr>
        </p:nvSpPr>
        <p:spPr/>
        <p:txBody>
          <a:bodyPr/>
          <a:lstStyle/>
          <a:p>
            <a:pPr algn="l"/>
            <a:r>
              <a:rPr lang="en-US" dirty="0"/>
              <a:t>Qualified Severance Basics - Succession of Interests</a:t>
            </a:r>
            <a:endParaRPr lang="en-US" altLang="en-US" dirty="0"/>
          </a:p>
        </p:txBody>
      </p:sp>
      <p:sp>
        <p:nvSpPr>
          <p:cNvPr id="10243" name="Content Placeholder 2">
            <a:extLst>
              <a:ext uri="{FF2B5EF4-FFF2-40B4-BE49-F238E27FC236}">
                <a16:creationId xmlns:a16="http://schemas.microsoft.com/office/drawing/2014/main" id="{8F6C0AC3-36C8-4660-AE0F-CC779D8EEC3F}"/>
              </a:ext>
            </a:extLst>
          </p:cNvPr>
          <p:cNvSpPr>
            <a:spLocks noGrp="1" noChangeArrowheads="1"/>
          </p:cNvSpPr>
          <p:nvPr>
            <p:ph idx="1"/>
          </p:nvPr>
        </p:nvSpPr>
        <p:spPr>
          <a:xfrm>
            <a:off x="457200" y="1371600"/>
            <a:ext cx="8229600" cy="4572000"/>
          </a:xfrm>
        </p:spPr>
        <p:txBody>
          <a:bodyPr/>
          <a:lstStyle/>
          <a:p>
            <a:pPr marL="0" indent="0">
              <a:buNone/>
            </a:pPr>
            <a:r>
              <a:rPr lang="en-US" sz="2400" dirty="0"/>
              <a:t>This requirement is met if the beneficiaries of the resulting trusts and the interests of such beneficiaries in those trusts, when viewed collectively, are the same as the beneficiaries and interests with respect to the trust prior to severance. </a:t>
            </a:r>
          </a:p>
          <a:p>
            <a:pPr marL="0" indent="0">
              <a:buNone/>
            </a:pPr>
            <a:endParaRPr lang="en-US" sz="2400" dirty="0"/>
          </a:p>
          <a:p>
            <a:pPr marL="0" indent="0">
              <a:buNone/>
            </a:pPr>
            <a:r>
              <a:rPr lang="en-US" sz="2400" dirty="0"/>
              <a:t>No severance upon generational lines.  Treas. Reg. § 26.2642-6(d)(5); (j), Example 3.</a:t>
            </a:r>
          </a:p>
          <a:p>
            <a:pPr marL="0" indent="0">
              <a:buNone/>
            </a:pPr>
            <a:endParaRPr lang="en-US" sz="2000" dirty="0">
              <a:solidFill>
                <a:schemeClr val="tx1"/>
              </a:solidFill>
            </a:endParaRPr>
          </a:p>
          <a:p>
            <a:pPr marL="0" indent="0">
              <a:buNone/>
            </a:pPr>
            <a:endParaRPr lang="en-US" sz="2000" dirty="0">
              <a:solidFill>
                <a:schemeClr val="tx1"/>
              </a:solidFill>
            </a:endParaRPr>
          </a:p>
          <a:p>
            <a:endParaRPr lang="en-US" altLang="en-US" dirty="0"/>
          </a:p>
        </p:txBody>
      </p:sp>
    </p:spTree>
    <p:extLst>
      <p:ext uri="{BB962C8B-B14F-4D97-AF65-F5344CB8AC3E}">
        <p14:creationId xmlns:p14="http://schemas.microsoft.com/office/powerpoint/2010/main" val="3566295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6AFF2EF-3F24-4AD7-8C0D-41C13E964979}"/>
              </a:ext>
            </a:extLst>
          </p:cNvPr>
          <p:cNvSpPr>
            <a:spLocks noGrp="1" noChangeArrowheads="1"/>
          </p:cNvSpPr>
          <p:nvPr>
            <p:ph type="title"/>
          </p:nvPr>
        </p:nvSpPr>
        <p:spPr/>
        <p:txBody>
          <a:bodyPr/>
          <a:lstStyle/>
          <a:p>
            <a:pPr algn="l"/>
            <a:r>
              <a:rPr lang="en-US" dirty="0"/>
              <a:t>Qualified Severance Basics - Succession of Interests (cont’d)</a:t>
            </a:r>
            <a:endParaRPr lang="en-US" altLang="en-US" dirty="0"/>
          </a:p>
        </p:txBody>
      </p:sp>
      <p:sp>
        <p:nvSpPr>
          <p:cNvPr id="10243" name="Content Placeholder 2">
            <a:extLst>
              <a:ext uri="{FF2B5EF4-FFF2-40B4-BE49-F238E27FC236}">
                <a16:creationId xmlns:a16="http://schemas.microsoft.com/office/drawing/2014/main" id="{8F6C0AC3-36C8-4660-AE0F-CC779D8EEC3F}"/>
              </a:ext>
            </a:extLst>
          </p:cNvPr>
          <p:cNvSpPr>
            <a:spLocks noGrp="1" noChangeArrowheads="1"/>
          </p:cNvSpPr>
          <p:nvPr>
            <p:ph idx="1"/>
          </p:nvPr>
        </p:nvSpPr>
        <p:spPr>
          <a:xfrm>
            <a:off x="457200" y="1371600"/>
            <a:ext cx="8229600" cy="4572000"/>
          </a:xfrm>
        </p:spPr>
        <p:txBody>
          <a:bodyPr/>
          <a:lstStyle/>
          <a:p>
            <a:pPr marL="0" indent="0">
              <a:buNone/>
            </a:pPr>
            <a:r>
              <a:rPr lang="en-US" sz="2400" dirty="0"/>
              <a:t>As for discretionary “pot” or “spray” trusts, this requirement is met if:</a:t>
            </a:r>
          </a:p>
          <a:p>
            <a:r>
              <a:rPr lang="en-US" sz="2400" dirty="0"/>
              <a:t>The terms of the resulting trusts are the same, even if a permissible </a:t>
            </a:r>
            <a:r>
              <a:rPr lang="en-US" sz="2400" dirty="0" err="1"/>
              <a:t>distributee</a:t>
            </a:r>
            <a:r>
              <a:rPr lang="en-US" sz="2400" dirty="0"/>
              <a:t> is not a beneficiary of each resulting trust;</a:t>
            </a:r>
          </a:p>
          <a:p>
            <a:r>
              <a:rPr lang="en-US" sz="2400" dirty="0"/>
              <a:t>each beneficiary’s interest in the resulting trusts equals their interest in the original trust, as determined by the instrument or, if none, on a “per capita” basis; and</a:t>
            </a:r>
          </a:p>
          <a:p>
            <a:r>
              <a:rPr lang="en-US" sz="2400" dirty="0"/>
              <a:t>severance does not</a:t>
            </a:r>
          </a:p>
          <a:p>
            <a:pPr lvl="1"/>
            <a:r>
              <a:rPr lang="en-US" sz="2000" dirty="0"/>
              <a:t>shift a beneficial interest to a lower generation; or</a:t>
            </a:r>
          </a:p>
          <a:p>
            <a:pPr lvl="1"/>
            <a:r>
              <a:rPr lang="en-US" sz="2000" dirty="0"/>
              <a:t>extend the time for vesting of an interest beyond that which is provided for in the original trust. Treas. Reg. § 26.2642-6(d)(5)</a:t>
            </a:r>
          </a:p>
          <a:p>
            <a:endParaRPr lang="en-US" altLang="en-US" dirty="0"/>
          </a:p>
        </p:txBody>
      </p:sp>
    </p:spTree>
    <p:extLst>
      <p:ext uri="{BB962C8B-B14F-4D97-AF65-F5344CB8AC3E}">
        <p14:creationId xmlns:p14="http://schemas.microsoft.com/office/powerpoint/2010/main" val="3224960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6AFF2EF-3F24-4AD7-8C0D-41C13E964979}"/>
              </a:ext>
            </a:extLst>
          </p:cNvPr>
          <p:cNvSpPr>
            <a:spLocks noGrp="1" noChangeArrowheads="1"/>
          </p:cNvSpPr>
          <p:nvPr>
            <p:ph type="title"/>
          </p:nvPr>
        </p:nvSpPr>
        <p:spPr/>
        <p:txBody>
          <a:bodyPr/>
          <a:lstStyle/>
          <a:p>
            <a:pPr algn="l"/>
            <a:r>
              <a:rPr lang="en-US" dirty="0"/>
              <a:t>Practical Considerations</a:t>
            </a:r>
            <a:endParaRPr lang="en-US" altLang="en-US" dirty="0"/>
          </a:p>
        </p:txBody>
      </p:sp>
      <p:pic>
        <p:nvPicPr>
          <p:cNvPr id="5" name="Content Placeholder 4">
            <a:extLst>
              <a:ext uri="{FF2B5EF4-FFF2-40B4-BE49-F238E27FC236}">
                <a16:creationId xmlns:a16="http://schemas.microsoft.com/office/drawing/2014/main" id="{2AB0EA35-555C-4C55-9A65-C9DA5B71167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8000" y="1371600"/>
            <a:ext cx="812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203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6AFF2EF-3F24-4AD7-8C0D-41C13E964979}"/>
              </a:ext>
            </a:extLst>
          </p:cNvPr>
          <p:cNvSpPr>
            <a:spLocks noGrp="1" noChangeArrowheads="1"/>
          </p:cNvSpPr>
          <p:nvPr>
            <p:ph type="title"/>
          </p:nvPr>
        </p:nvSpPr>
        <p:spPr/>
        <p:txBody>
          <a:bodyPr/>
          <a:lstStyle/>
          <a:p>
            <a:pPr algn="l"/>
            <a:r>
              <a:rPr lang="en-US" dirty="0"/>
              <a:t>Practical Considerations</a:t>
            </a:r>
            <a:endParaRPr lang="en-US" altLang="en-US" dirty="0"/>
          </a:p>
        </p:txBody>
      </p:sp>
      <p:sp>
        <p:nvSpPr>
          <p:cNvPr id="10243" name="Content Placeholder 2">
            <a:extLst>
              <a:ext uri="{FF2B5EF4-FFF2-40B4-BE49-F238E27FC236}">
                <a16:creationId xmlns:a16="http://schemas.microsoft.com/office/drawing/2014/main" id="{8F6C0AC3-36C8-4660-AE0F-CC779D8EEC3F}"/>
              </a:ext>
            </a:extLst>
          </p:cNvPr>
          <p:cNvSpPr>
            <a:spLocks noGrp="1" noChangeArrowheads="1"/>
          </p:cNvSpPr>
          <p:nvPr>
            <p:ph idx="1"/>
          </p:nvPr>
        </p:nvSpPr>
        <p:spPr>
          <a:xfrm>
            <a:off x="457200" y="1371600"/>
            <a:ext cx="8229600" cy="4572000"/>
          </a:xfrm>
        </p:spPr>
        <p:txBody>
          <a:bodyPr/>
          <a:lstStyle/>
          <a:p>
            <a:pPr marL="742950" indent="-742950">
              <a:buFont typeface="+mj-lt"/>
              <a:buAutoNum type="arabicPeriod"/>
            </a:pPr>
            <a:r>
              <a:rPr lang="en-US" dirty="0"/>
              <a:t>Trust Instrument</a:t>
            </a:r>
          </a:p>
          <a:p>
            <a:pPr marL="742950" indent="-742950">
              <a:buFont typeface="+mj-lt"/>
              <a:buAutoNum type="arabicPeriod"/>
            </a:pPr>
            <a:r>
              <a:rPr lang="en-US" dirty="0"/>
              <a:t>Funding of the </a:t>
            </a:r>
            <a:r>
              <a:rPr lang="en-US" dirty="0" err="1"/>
              <a:t>ResultingTrusts</a:t>
            </a:r>
            <a:endParaRPr lang="en-US" dirty="0"/>
          </a:p>
          <a:p>
            <a:pPr marL="742950" indent="-742950">
              <a:buFont typeface="+mj-lt"/>
              <a:buAutoNum type="arabicPeriod"/>
            </a:pPr>
            <a:r>
              <a:rPr lang="en-US" dirty="0"/>
              <a:t>Transfers between Exempt and Non-Exempt Trusts</a:t>
            </a:r>
          </a:p>
          <a:p>
            <a:pPr marL="742950" indent="-742950">
              <a:buFont typeface="+mj-lt"/>
              <a:buAutoNum type="arabicPeriod"/>
            </a:pPr>
            <a:r>
              <a:rPr lang="en-US" dirty="0"/>
              <a:t>Special Assets</a:t>
            </a:r>
          </a:p>
          <a:p>
            <a:pPr marL="742950" indent="-742950">
              <a:buFont typeface="+mj-lt"/>
              <a:buAutoNum type="arabicPeriod"/>
            </a:pPr>
            <a:r>
              <a:rPr lang="en-US" dirty="0"/>
              <a:t>Reporting</a:t>
            </a:r>
          </a:p>
          <a:p>
            <a:endParaRPr lang="en-US" altLang="en-US" dirty="0"/>
          </a:p>
        </p:txBody>
      </p:sp>
    </p:spTree>
    <p:extLst>
      <p:ext uri="{BB962C8B-B14F-4D97-AF65-F5344CB8AC3E}">
        <p14:creationId xmlns:p14="http://schemas.microsoft.com/office/powerpoint/2010/main" val="56661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6AFF2EF-3F24-4AD7-8C0D-41C13E964979}"/>
              </a:ext>
            </a:extLst>
          </p:cNvPr>
          <p:cNvSpPr>
            <a:spLocks noGrp="1" noChangeArrowheads="1"/>
          </p:cNvSpPr>
          <p:nvPr>
            <p:ph type="title"/>
          </p:nvPr>
        </p:nvSpPr>
        <p:spPr/>
        <p:txBody>
          <a:bodyPr/>
          <a:lstStyle/>
          <a:p>
            <a:pPr algn="l"/>
            <a:r>
              <a:rPr lang="en-US" dirty="0"/>
              <a:t>Trust Instrument</a:t>
            </a:r>
            <a:endParaRPr lang="en-US" altLang="en-US" dirty="0"/>
          </a:p>
        </p:txBody>
      </p:sp>
      <p:pic>
        <p:nvPicPr>
          <p:cNvPr id="4" name="Picture 4" descr="Who Needs an Irrevocable Trust?">
            <a:extLst>
              <a:ext uri="{FF2B5EF4-FFF2-40B4-BE49-F238E27FC236}">
                <a16:creationId xmlns:a16="http://schemas.microsoft.com/office/drawing/2014/main" id="{A3448EAE-5D22-434E-8336-871BD69BFCE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7000" y="1498600"/>
            <a:ext cx="6350000" cy="43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594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6AFF2EF-3F24-4AD7-8C0D-41C13E964979}"/>
              </a:ext>
            </a:extLst>
          </p:cNvPr>
          <p:cNvSpPr>
            <a:spLocks noGrp="1" noChangeArrowheads="1"/>
          </p:cNvSpPr>
          <p:nvPr>
            <p:ph type="title"/>
          </p:nvPr>
        </p:nvSpPr>
        <p:spPr/>
        <p:txBody>
          <a:bodyPr/>
          <a:lstStyle/>
          <a:p>
            <a:pPr algn="l"/>
            <a:r>
              <a:rPr lang="en-US" dirty="0"/>
              <a:t>The Trust Instrument - What Does it Say? </a:t>
            </a:r>
            <a:endParaRPr lang="en-US" altLang="en-US" dirty="0"/>
          </a:p>
        </p:txBody>
      </p:sp>
      <p:sp>
        <p:nvSpPr>
          <p:cNvPr id="10243" name="Content Placeholder 2">
            <a:extLst>
              <a:ext uri="{FF2B5EF4-FFF2-40B4-BE49-F238E27FC236}">
                <a16:creationId xmlns:a16="http://schemas.microsoft.com/office/drawing/2014/main" id="{8F6C0AC3-36C8-4660-AE0F-CC779D8EEC3F}"/>
              </a:ext>
            </a:extLst>
          </p:cNvPr>
          <p:cNvSpPr>
            <a:spLocks noGrp="1" noChangeArrowheads="1"/>
          </p:cNvSpPr>
          <p:nvPr>
            <p:ph idx="1"/>
          </p:nvPr>
        </p:nvSpPr>
        <p:spPr>
          <a:xfrm>
            <a:off x="457200" y="1371600"/>
            <a:ext cx="8229600" cy="4572000"/>
          </a:xfrm>
        </p:spPr>
        <p:txBody>
          <a:bodyPr/>
          <a:lstStyle/>
          <a:p>
            <a:pPr marL="0" indent="0">
              <a:buNone/>
            </a:pPr>
            <a:r>
              <a:rPr lang="en-US" dirty="0"/>
              <a:t>In assessing the availability of a qualified severance review the trust instrument first. </a:t>
            </a:r>
          </a:p>
          <a:p>
            <a:pPr marL="0" indent="0">
              <a:buNone/>
            </a:pPr>
            <a:endParaRPr lang="en-US" sz="800" dirty="0"/>
          </a:p>
          <a:p>
            <a:pPr marL="514350" indent="-514350">
              <a:buFont typeface="+mj-lt"/>
              <a:buAutoNum type="arabicPeriod"/>
            </a:pPr>
            <a:r>
              <a:rPr lang="en-US" dirty="0"/>
              <a:t>By what means will the trust be divided into an exempt and non-exempt trust?</a:t>
            </a:r>
          </a:p>
          <a:p>
            <a:pPr marL="514350" indent="-514350">
              <a:buFont typeface="+mj-lt"/>
              <a:buAutoNum type="arabicPeriod"/>
            </a:pPr>
            <a:endParaRPr lang="en-US" dirty="0"/>
          </a:p>
          <a:p>
            <a:pPr marL="514350" indent="-514350">
              <a:buFont typeface="+mj-lt"/>
              <a:buAutoNum type="arabicPeriod"/>
            </a:pPr>
            <a:r>
              <a:rPr lang="en-US" dirty="0"/>
              <a:t>Is there a mechanism to include the resulting non-exempt trust in the gross estate of the non-skip beneficiary?</a:t>
            </a:r>
          </a:p>
          <a:p>
            <a:endParaRPr lang="en-US" altLang="en-US" dirty="0"/>
          </a:p>
        </p:txBody>
      </p:sp>
    </p:spTree>
    <p:extLst>
      <p:ext uri="{BB962C8B-B14F-4D97-AF65-F5344CB8AC3E}">
        <p14:creationId xmlns:p14="http://schemas.microsoft.com/office/powerpoint/2010/main" val="3077536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6AFF2EF-3F24-4AD7-8C0D-41C13E964979}"/>
              </a:ext>
            </a:extLst>
          </p:cNvPr>
          <p:cNvSpPr>
            <a:spLocks noGrp="1" noChangeArrowheads="1"/>
          </p:cNvSpPr>
          <p:nvPr>
            <p:ph type="title"/>
          </p:nvPr>
        </p:nvSpPr>
        <p:spPr/>
        <p:txBody>
          <a:bodyPr/>
          <a:lstStyle/>
          <a:p>
            <a:pPr algn="l"/>
            <a:r>
              <a:rPr lang="en-US" dirty="0"/>
              <a:t>The Trust Instrument - Division</a:t>
            </a:r>
            <a:endParaRPr lang="en-US" altLang="en-US" dirty="0"/>
          </a:p>
        </p:txBody>
      </p:sp>
      <p:sp>
        <p:nvSpPr>
          <p:cNvPr id="10243" name="Content Placeholder 2">
            <a:extLst>
              <a:ext uri="{FF2B5EF4-FFF2-40B4-BE49-F238E27FC236}">
                <a16:creationId xmlns:a16="http://schemas.microsoft.com/office/drawing/2014/main" id="{8F6C0AC3-36C8-4660-AE0F-CC779D8EEC3F}"/>
              </a:ext>
            </a:extLst>
          </p:cNvPr>
          <p:cNvSpPr>
            <a:spLocks noGrp="1" noChangeArrowheads="1"/>
          </p:cNvSpPr>
          <p:nvPr>
            <p:ph idx="1"/>
          </p:nvPr>
        </p:nvSpPr>
        <p:spPr>
          <a:xfrm>
            <a:off x="457200" y="1371600"/>
            <a:ext cx="8229600" cy="4572000"/>
          </a:xfrm>
        </p:spPr>
        <p:txBody>
          <a:bodyPr/>
          <a:lstStyle/>
          <a:p>
            <a:pPr marL="0" indent="0">
              <a:buNone/>
            </a:pPr>
            <a:r>
              <a:rPr lang="en-US" sz="2400" dirty="0"/>
              <a:t>By what means will the trust be divided into an exempt and non-exempt trust?</a:t>
            </a:r>
          </a:p>
          <a:p>
            <a:pPr marL="569912" lvl="1" indent="-342900">
              <a:buFontTx/>
              <a:buChar char="-"/>
              <a:tabLst>
                <a:tab pos="461963" algn="l"/>
                <a:tab pos="7315200" algn="l"/>
              </a:tabLst>
            </a:pPr>
            <a:r>
              <a:rPr lang="en-US" sz="2000" dirty="0"/>
              <a:t>Ideally the trust instrument will provide the trustee </a:t>
            </a:r>
          </a:p>
          <a:p>
            <a:pPr marL="574675" lvl="1" indent="-349250">
              <a:spcBef>
                <a:spcPts val="0"/>
              </a:spcBef>
              <a:buNone/>
              <a:tabLst>
                <a:tab pos="461963" algn="l"/>
                <a:tab pos="7315200" algn="l"/>
              </a:tabLst>
            </a:pPr>
            <a:r>
              <a:rPr lang="en-US" sz="2000" dirty="0"/>
              <a:t>		the power to divide the trust.</a:t>
            </a:r>
          </a:p>
          <a:p>
            <a:pPr marL="569912" lvl="1" indent="-342900">
              <a:buFontTx/>
              <a:buChar char="-"/>
              <a:tabLst>
                <a:tab pos="461963" algn="l"/>
              </a:tabLst>
            </a:pPr>
            <a:r>
              <a:rPr lang="en-US" sz="2000" dirty="0"/>
              <a:t>If this power is missing or insufficient, look to state law.  </a:t>
            </a:r>
          </a:p>
          <a:p>
            <a:pPr marL="225425" lvl="1" indent="349250">
              <a:spcBef>
                <a:spcPts val="0"/>
              </a:spcBef>
              <a:buNone/>
              <a:tabLst>
                <a:tab pos="461963" algn="l"/>
              </a:tabLst>
            </a:pPr>
            <a:r>
              <a:rPr lang="en-US" sz="2000" dirty="0"/>
              <a:t>If state law is insufficient consider a change in trust situs.</a:t>
            </a:r>
          </a:p>
          <a:p>
            <a:pPr marL="569912" lvl="1" indent="-342900">
              <a:buFontTx/>
              <a:buChar char="-"/>
              <a:tabLst>
                <a:tab pos="461963" algn="l"/>
              </a:tabLst>
            </a:pPr>
            <a:r>
              <a:rPr lang="en-US" sz="2000" dirty="0"/>
              <a:t>What will be the terms of each such trust?  </a:t>
            </a:r>
          </a:p>
          <a:p>
            <a:pPr marL="225425" lvl="1" indent="349250">
              <a:spcBef>
                <a:spcPts val="0"/>
              </a:spcBef>
              <a:buNone/>
              <a:tabLst>
                <a:tab pos="461963" algn="l"/>
              </a:tabLst>
            </a:pPr>
            <a:r>
              <a:rPr lang="en-US" sz="2000" dirty="0"/>
              <a:t>The resulting trusts must provide for the same </a:t>
            </a:r>
          </a:p>
          <a:p>
            <a:pPr marL="225425" lvl="1" indent="349250">
              <a:spcBef>
                <a:spcPts val="0"/>
              </a:spcBef>
              <a:buNone/>
              <a:tabLst>
                <a:tab pos="461963" algn="l"/>
              </a:tabLst>
            </a:pPr>
            <a:r>
              <a:rPr lang="en-US" sz="2000" dirty="0"/>
              <a:t>succession of interest.</a:t>
            </a:r>
          </a:p>
          <a:p>
            <a:endParaRPr lang="en-US" altLang="en-US" dirty="0"/>
          </a:p>
        </p:txBody>
      </p:sp>
      <p:pic>
        <p:nvPicPr>
          <p:cNvPr id="4" name="Picture 8">
            <a:extLst>
              <a:ext uri="{FF2B5EF4-FFF2-40B4-BE49-F238E27FC236}">
                <a16:creationId xmlns:a16="http://schemas.microsoft.com/office/drawing/2014/main" id="{A9DEC344-1D41-4BDD-BB62-801CD4EF27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28141">
            <a:off x="6421578" y="3776824"/>
            <a:ext cx="2467644" cy="2152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253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6AFF2EF-3F24-4AD7-8C0D-41C13E964979}"/>
              </a:ext>
            </a:extLst>
          </p:cNvPr>
          <p:cNvSpPr>
            <a:spLocks noGrp="1" noChangeArrowheads="1"/>
          </p:cNvSpPr>
          <p:nvPr>
            <p:ph type="title"/>
          </p:nvPr>
        </p:nvSpPr>
        <p:spPr/>
        <p:txBody>
          <a:bodyPr/>
          <a:lstStyle/>
          <a:p>
            <a:pPr algn="l"/>
            <a:r>
              <a:rPr lang="en-US" dirty="0"/>
              <a:t>The Trust Instrument - Inclusion of </a:t>
            </a:r>
            <a:br>
              <a:rPr lang="en-US" dirty="0"/>
            </a:br>
            <a:r>
              <a:rPr lang="en-US" dirty="0"/>
              <a:t>Non-Exempt Trust</a:t>
            </a:r>
            <a:endParaRPr lang="en-US" altLang="en-US" dirty="0"/>
          </a:p>
        </p:txBody>
      </p:sp>
      <p:sp>
        <p:nvSpPr>
          <p:cNvPr id="10243" name="Content Placeholder 2">
            <a:extLst>
              <a:ext uri="{FF2B5EF4-FFF2-40B4-BE49-F238E27FC236}">
                <a16:creationId xmlns:a16="http://schemas.microsoft.com/office/drawing/2014/main" id="{8F6C0AC3-36C8-4660-AE0F-CC779D8EEC3F}"/>
              </a:ext>
            </a:extLst>
          </p:cNvPr>
          <p:cNvSpPr>
            <a:spLocks noGrp="1" noChangeArrowheads="1"/>
          </p:cNvSpPr>
          <p:nvPr>
            <p:ph idx="1"/>
          </p:nvPr>
        </p:nvSpPr>
        <p:spPr>
          <a:xfrm>
            <a:off x="457200" y="1371600"/>
            <a:ext cx="8229600" cy="4800600"/>
          </a:xfrm>
        </p:spPr>
        <p:txBody>
          <a:bodyPr/>
          <a:lstStyle/>
          <a:p>
            <a:pPr marL="0" indent="0">
              <a:spcAft>
                <a:spcPts val="600"/>
              </a:spcAft>
              <a:buNone/>
            </a:pPr>
            <a:r>
              <a:rPr lang="en-US" sz="2000" dirty="0">
                <a:latin typeface="+mj-lt"/>
              </a:rPr>
              <a:t>Is there a mechanism to include the resulting non-exempt trust in the gross estate of the non-skip beneficiary?</a:t>
            </a:r>
          </a:p>
          <a:p>
            <a:pPr marL="461963" indent="-461963">
              <a:spcBef>
                <a:spcPts val="24"/>
              </a:spcBef>
              <a:spcAft>
                <a:spcPts val="600"/>
              </a:spcAft>
              <a:buNone/>
              <a:tabLst>
                <a:tab pos="227013" algn="l"/>
                <a:tab pos="461963" algn="l"/>
              </a:tabLst>
            </a:pPr>
            <a:r>
              <a:rPr lang="en-US" sz="1800" dirty="0">
                <a:solidFill>
                  <a:srgbClr val="F88D2B"/>
                </a:solidFill>
                <a:latin typeface="+mj-lt"/>
              </a:rPr>
              <a:t>	-</a:t>
            </a:r>
            <a:r>
              <a:rPr lang="en-US" sz="1800" dirty="0">
                <a:latin typeface="+mj-lt"/>
              </a:rPr>
              <a:t>	Inclusion of the trust causes a change in transferor so no generation-skipping transfer results (here a taxable termination).  Treas. Reg. §</a:t>
            </a:r>
            <a:r>
              <a:rPr lang="en-US" sz="1800" dirty="0">
                <a:latin typeface="+mj-lt"/>
                <a:ea typeface="Times New Roman" panose="02020603050405020304" pitchFamily="18" charset="0"/>
              </a:rPr>
              <a:t> 26.2612-1(b)(1), (f) (example 5).</a:t>
            </a:r>
            <a:endParaRPr lang="en-US" sz="1600" dirty="0">
              <a:latin typeface="+mj-lt"/>
              <a:ea typeface="Times New Roman" panose="02020603050405020304" pitchFamily="18" charset="0"/>
            </a:endParaRPr>
          </a:p>
          <a:p>
            <a:pPr marL="461963" indent="-461963">
              <a:spcBef>
                <a:spcPts val="0"/>
              </a:spcBef>
              <a:buNone/>
              <a:tabLst>
                <a:tab pos="227013" algn="l"/>
                <a:tab pos="461963" algn="l"/>
              </a:tabLst>
            </a:pPr>
            <a:r>
              <a:rPr lang="en-US" sz="1600" dirty="0">
                <a:latin typeface="+mj-lt"/>
              </a:rPr>
              <a:t>	</a:t>
            </a:r>
            <a:r>
              <a:rPr lang="en-US" sz="1600" dirty="0">
                <a:solidFill>
                  <a:srgbClr val="F88D2B"/>
                </a:solidFill>
                <a:latin typeface="+mj-lt"/>
              </a:rPr>
              <a:t>-</a:t>
            </a:r>
            <a:r>
              <a:rPr lang="en-US" sz="1600" dirty="0">
                <a:latin typeface="+mj-lt"/>
              </a:rPr>
              <a:t>	</a:t>
            </a:r>
            <a:r>
              <a:rPr lang="en-US" sz="1800" dirty="0">
                <a:latin typeface="+mj-lt"/>
              </a:rPr>
              <a:t>Ideally the trust instrument will provide a flexible means for including all or a portion of the trust in the gross estate of the non-skip beneficiary.  This may include:</a:t>
            </a:r>
          </a:p>
          <a:p>
            <a:pPr marL="914400" lvl="2" indent="-339725"/>
            <a:r>
              <a:rPr lang="en-US" sz="1600" dirty="0">
                <a:latin typeface="+mj-lt"/>
              </a:rPr>
              <a:t>a contingent testamentary general power of appointment;</a:t>
            </a:r>
          </a:p>
          <a:p>
            <a:pPr marL="914400" lvl="2" indent="-339725"/>
            <a:r>
              <a:rPr lang="en-US" sz="1600" dirty="0">
                <a:latin typeface="+mj-lt"/>
              </a:rPr>
              <a:t>the power of an independent trustee to grant or remove such a power; or</a:t>
            </a:r>
          </a:p>
          <a:p>
            <a:pPr marL="914400" lvl="2" indent="-339725"/>
            <a:r>
              <a:rPr lang="en-US" sz="1600" dirty="0">
                <a:latin typeface="+mj-lt"/>
              </a:rPr>
              <a:t>some combination of the above.</a:t>
            </a:r>
          </a:p>
          <a:p>
            <a:pPr marL="461963" lvl="2" indent="-234950">
              <a:buNone/>
            </a:pPr>
            <a:r>
              <a:rPr lang="en-US" sz="1600" dirty="0">
                <a:solidFill>
                  <a:srgbClr val="F88D2B"/>
                </a:solidFill>
                <a:latin typeface="+mj-lt"/>
              </a:rPr>
              <a:t>-</a:t>
            </a:r>
            <a:r>
              <a:rPr lang="en-US" sz="1600" dirty="0">
                <a:latin typeface="+mj-lt"/>
              </a:rPr>
              <a:t> 	</a:t>
            </a:r>
            <a:r>
              <a:rPr lang="en-US" sz="1800" dirty="0">
                <a:latin typeface="+mj-lt"/>
              </a:rPr>
              <a:t>If the trust instrument does not contain any of the above, consider:</a:t>
            </a:r>
          </a:p>
          <a:p>
            <a:pPr marL="914400" lvl="2" indent="-339725"/>
            <a:r>
              <a:rPr lang="en-US" sz="1600" dirty="0">
                <a:latin typeface="+mj-lt"/>
                <a:ea typeface="Times New Roman" panose="02020603050405020304" pitchFamily="18" charset="0"/>
              </a:rPr>
              <a:t>triggering the “Delaware tax trap”; </a:t>
            </a:r>
          </a:p>
          <a:p>
            <a:pPr marL="914400" lvl="2" indent="-339725"/>
            <a:r>
              <a:rPr lang="en-US" sz="1600" dirty="0">
                <a:latin typeface="+mj-lt"/>
                <a:ea typeface="Times New Roman" panose="02020603050405020304" pitchFamily="18" charset="0"/>
              </a:rPr>
              <a:t>trust decanting; or</a:t>
            </a:r>
          </a:p>
          <a:p>
            <a:pPr marL="914400" lvl="2" indent="-339725"/>
            <a:r>
              <a:rPr lang="en-US" sz="1600" dirty="0">
                <a:latin typeface="+mj-lt"/>
                <a:ea typeface="Times New Roman" panose="02020603050405020304" pitchFamily="18" charset="0"/>
              </a:rPr>
              <a:t>trust modification.</a:t>
            </a:r>
          </a:p>
          <a:p>
            <a:endParaRPr lang="en-US" altLang="en-US" dirty="0">
              <a:latin typeface="+mj-lt"/>
            </a:endParaRPr>
          </a:p>
        </p:txBody>
      </p:sp>
    </p:spTree>
    <p:extLst>
      <p:ext uri="{BB962C8B-B14F-4D97-AF65-F5344CB8AC3E}">
        <p14:creationId xmlns:p14="http://schemas.microsoft.com/office/powerpoint/2010/main" val="130477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6AFF2EF-3F24-4AD7-8C0D-41C13E964979}"/>
              </a:ext>
            </a:extLst>
          </p:cNvPr>
          <p:cNvSpPr>
            <a:spLocks noGrp="1" noChangeArrowheads="1"/>
          </p:cNvSpPr>
          <p:nvPr>
            <p:ph type="title"/>
          </p:nvPr>
        </p:nvSpPr>
        <p:spPr/>
        <p:txBody>
          <a:bodyPr/>
          <a:lstStyle/>
          <a:p>
            <a:pPr algn="l"/>
            <a:r>
              <a:rPr lang="en-US" dirty="0"/>
              <a:t>The Trust Instrument - Inclusion of </a:t>
            </a:r>
            <a:br>
              <a:rPr lang="en-US" dirty="0"/>
            </a:br>
            <a:r>
              <a:rPr lang="en-US" dirty="0"/>
              <a:t>Non-Exempt Trust (cont’d)</a:t>
            </a:r>
            <a:endParaRPr lang="en-US" altLang="en-US" dirty="0"/>
          </a:p>
        </p:txBody>
      </p:sp>
      <p:sp>
        <p:nvSpPr>
          <p:cNvPr id="10243" name="Content Placeholder 2">
            <a:extLst>
              <a:ext uri="{FF2B5EF4-FFF2-40B4-BE49-F238E27FC236}">
                <a16:creationId xmlns:a16="http://schemas.microsoft.com/office/drawing/2014/main" id="{8F6C0AC3-36C8-4660-AE0F-CC779D8EEC3F}"/>
              </a:ext>
            </a:extLst>
          </p:cNvPr>
          <p:cNvSpPr>
            <a:spLocks noGrp="1" noChangeArrowheads="1"/>
          </p:cNvSpPr>
          <p:nvPr>
            <p:ph idx="1"/>
          </p:nvPr>
        </p:nvSpPr>
        <p:spPr>
          <a:xfrm>
            <a:off x="457200" y="1371600"/>
            <a:ext cx="8229600" cy="4572000"/>
          </a:xfrm>
        </p:spPr>
        <p:txBody>
          <a:bodyPr/>
          <a:lstStyle/>
          <a:p>
            <a:pPr marL="227013" lvl="1" indent="0">
              <a:buNone/>
              <a:tabLst>
                <a:tab pos="914400" algn="l"/>
              </a:tabLst>
            </a:pPr>
            <a:r>
              <a:rPr lang="en-US" sz="2000" dirty="0">
                <a:latin typeface="+mj-lt"/>
              </a:rPr>
              <a:t>Considerations as whether to include the non-exempt trust:</a:t>
            </a:r>
          </a:p>
          <a:p>
            <a:pPr marL="512763" lvl="1">
              <a:tabLst>
                <a:tab pos="914400" algn="l"/>
              </a:tabLst>
            </a:pPr>
            <a:r>
              <a:rPr lang="en-US" sz="1800" dirty="0">
                <a:latin typeface="+mj-lt"/>
              </a:rPr>
              <a:t>Trustee’s fiduciary duties.</a:t>
            </a:r>
          </a:p>
          <a:p>
            <a:pPr marL="512763" lvl="1">
              <a:tabLst>
                <a:tab pos="914400" algn="l"/>
              </a:tabLst>
            </a:pPr>
            <a:r>
              <a:rPr lang="en-US" sz="1800" dirty="0">
                <a:latin typeface="+mj-lt"/>
              </a:rPr>
              <a:t>Who are the presumptive remaindermen and are they all skip persons? If not, no taxable termination. </a:t>
            </a:r>
          </a:p>
          <a:p>
            <a:pPr marL="512763" lvl="1">
              <a:tabLst>
                <a:tab pos="914400" algn="l"/>
              </a:tabLst>
            </a:pPr>
            <a:r>
              <a:rPr lang="en-US" sz="1800" dirty="0">
                <a:latin typeface="+mj-lt"/>
              </a:rPr>
              <a:t>What is the current value of the non-exempt trust? What is the value outlook for the trust?</a:t>
            </a:r>
          </a:p>
          <a:p>
            <a:pPr marL="512763" lvl="1">
              <a:tabLst>
                <a:tab pos="914400" algn="l"/>
              </a:tabLst>
            </a:pPr>
            <a:r>
              <a:rPr lang="en-US" sz="1800" dirty="0">
                <a:latin typeface="+mj-lt"/>
              </a:rPr>
              <a:t>What is the non-skip beneficiary’s remaining estate tax basic exclusion and the fair market value of their assets outside of the trust?</a:t>
            </a:r>
          </a:p>
          <a:p>
            <a:pPr marL="512763" lvl="1">
              <a:tabLst>
                <a:tab pos="914400" algn="l"/>
              </a:tabLst>
            </a:pPr>
            <a:r>
              <a:rPr lang="en-US" sz="1800" dirty="0">
                <a:latin typeface="+mj-lt"/>
              </a:rPr>
              <a:t>What is the basis of the non-exempt trust’s assets (see I.R.C. </a:t>
            </a:r>
            <a:r>
              <a:rPr lang="en-US" sz="1800" dirty="0"/>
              <a:t>§ 1014(b)(9))</a:t>
            </a:r>
            <a:endParaRPr lang="en-US" sz="1800" dirty="0">
              <a:latin typeface="+mj-lt"/>
            </a:endParaRPr>
          </a:p>
          <a:p>
            <a:pPr marL="512763" lvl="1">
              <a:tabLst>
                <a:tab pos="914400" algn="l"/>
              </a:tabLst>
            </a:pPr>
            <a:r>
              <a:rPr lang="en-US" sz="1800" dirty="0">
                <a:latin typeface="+mj-lt"/>
              </a:rPr>
              <a:t>Where are the non-exempt trust’s assets located and are state estate taxes relevant?</a:t>
            </a:r>
          </a:p>
          <a:p>
            <a:endParaRPr lang="en-US" altLang="en-US" dirty="0">
              <a:latin typeface="+mj-lt"/>
            </a:endParaRPr>
          </a:p>
        </p:txBody>
      </p:sp>
    </p:spTree>
    <p:extLst>
      <p:ext uri="{BB962C8B-B14F-4D97-AF65-F5344CB8AC3E}">
        <p14:creationId xmlns:p14="http://schemas.microsoft.com/office/powerpoint/2010/main" val="1095139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F7B57F03-7376-4D9F-8DDD-479B0AA440A4}"/>
              </a:ext>
            </a:extLst>
          </p:cNvPr>
          <p:cNvSpPr>
            <a:spLocks noGrp="1" noChangeArrowheads="1"/>
          </p:cNvSpPr>
          <p:nvPr>
            <p:ph type="title"/>
          </p:nvPr>
        </p:nvSpPr>
        <p:spPr/>
        <p:txBody>
          <a:bodyPr/>
          <a:lstStyle/>
          <a:p>
            <a:r>
              <a:rPr lang="en-US" altLang="en-US"/>
              <a:t>The Panel</a:t>
            </a:r>
          </a:p>
        </p:txBody>
      </p:sp>
      <p:sp>
        <p:nvSpPr>
          <p:cNvPr id="6147" name="Content Placeholder 2">
            <a:extLst>
              <a:ext uri="{FF2B5EF4-FFF2-40B4-BE49-F238E27FC236}">
                <a16:creationId xmlns:a16="http://schemas.microsoft.com/office/drawing/2014/main" id="{0AE8AD59-117C-44B7-BEE0-BA3F294F8F21}"/>
              </a:ext>
            </a:extLst>
          </p:cNvPr>
          <p:cNvSpPr>
            <a:spLocks noGrp="1" noChangeArrowheads="1"/>
          </p:cNvSpPr>
          <p:nvPr>
            <p:ph idx="1"/>
          </p:nvPr>
        </p:nvSpPr>
        <p:spPr/>
        <p:txBody>
          <a:bodyPr/>
          <a:lstStyle/>
          <a:p>
            <a:pPr marL="0" indent="0" algn="ctr">
              <a:buNone/>
            </a:pPr>
            <a:endParaRPr lang="en-US" dirty="0"/>
          </a:p>
          <a:p>
            <a:pPr marL="0" indent="0" algn="ctr">
              <a:buNone/>
            </a:pPr>
            <a:r>
              <a:rPr lang="en-US" dirty="0"/>
              <a:t>Brian P. Tsu</a:t>
            </a:r>
          </a:p>
          <a:p>
            <a:pPr marL="0" indent="0" algn="ctr">
              <a:buNone/>
            </a:pPr>
            <a:r>
              <a:rPr lang="en-US" dirty="0"/>
              <a:t>Higgs Fletcher &amp; Mack LLP</a:t>
            </a:r>
          </a:p>
          <a:p>
            <a:pPr marL="0" indent="0" algn="ctr">
              <a:buNone/>
            </a:pPr>
            <a:r>
              <a:rPr lang="en-US" dirty="0"/>
              <a:t>San Diego, California</a:t>
            </a:r>
          </a:p>
          <a:p>
            <a:pPr marL="0" indent="0" algn="ctr">
              <a:buNone/>
            </a:pPr>
            <a:r>
              <a:rPr lang="en-US" dirty="0"/>
              <a:t>tsub@higgslaw.com</a:t>
            </a:r>
          </a:p>
          <a:p>
            <a:pPr marL="0" indent="0" algn="ctr">
              <a:buNone/>
            </a:pPr>
            <a:r>
              <a:rPr lang="en-US" dirty="0"/>
              <a:t>(619) 236-1551</a:t>
            </a:r>
          </a:p>
          <a:p>
            <a:pPr marL="0" indent="0" algn="ctr">
              <a:buNone/>
            </a:pPr>
            <a:endParaRPr lang="en-US" dirty="0"/>
          </a:p>
          <a:p>
            <a:pPr marL="0" indent="0" algn="ctr">
              <a:buNone/>
            </a:pPr>
            <a:endParaRPr lang="en-US" dirty="0"/>
          </a:p>
          <a:p>
            <a:pPr marL="0" indent="0" algn="just">
              <a:buNone/>
            </a:pPr>
            <a:r>
              <a:rPr lang="en-US" sz="1400" dirty="0"/>
              <a:t>Brian wishes to thank Ethan Shakoori, Esq. of Higgs Fletcher &amp; Mack LLP for his assistance in preparing these slides, though all errors are those of the author alone.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6AFF2EF-3F24-4AD7-8C0D-41C13E964979}"/>
              </a:ext>
            </a:extLst>
          </p:cNvPr>
          <p:cNvSpPr>
            <a:spLocks noGrp="1" noChangeArrowheads="1"/>
          </p:cNvSpPr>
          <p:nvPr>
            <p:ph type="title"/>
          </p:nvPr>
        </p:nvSpPr>
        <p:spPr/>
        <p:txBody>
          <a:bodyPr/>
          <a:lstStyle/>
          <a:p>
            <a:pPr algn="l"/>
            <a:r>
              <a:rPr lang="en-US" dirty="0"/>
              <a:t>Funding of the Resulting Trusts</a:t>
            </a:r>
            <a:endParaRPr lang="en-US" altLang="en-US" dirty="0"/>
          </a:p>
        </p:txBody>
      </p:sp>
      <p:pic>
        <p:nvPicPr>
          <p:cNvPr id="4" name="Picture 2" descr="Main Types Of Funding For Startups And Their Differences">
            <a:extLst>
              <a:ext uri="{FF2B5EF4-FFF2-40B4-BE49-F238E27FC236}">
                <a16:creationId xmlns:a16="http://schemas.microsoft.com/office/drawing/2014/main" id="{1E4CB8D5-69E3-4D5F-BC25-D60F0102533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78289"/>
            <a:ext cx="8229600" cy="3758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941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6AFF2EF-3F24-4AD7-8C0D-41C13E964979}"/>
              </a:ext>
            </a:extLst>
          </p:cNvPr>
          <p:cNvSpPr>
            <a:spLocks noGrp="1" noChangeArrowheads="1"/>
          </p:cNvSpPr>
          <p:nvPr>
            <p:ph type="title"/>
          </p:nvPr>
        </p:nvSpPr>
        <p:spPr/>
        <p:txBody>
          <a:bodyPr/>
          <a:lstStyle/>
          <a:p>
            <a:pPr algn="l"/>
            <a:r>
              <a:rPr lang="en-US" dirty="0"/>
              <a:t>Funding - Pro Rata v. Non-Pro Rata</a:t>
            </a:r>
            <a:endParaRPr lang="en-US" altLang="en-US" dirty="0"/>
          </a:p>
        </p:txBody>
      </p:sp>
      <p:sp>
        <p:nvSpPr>
          <p:cNvPr id="10243" name="Content Placeholder 2">
            <a:extLst>
              <a:ext uri="{FF2B5EF4-FFF2-40B4-BE49-F238E27FC236}">
                <a16:creationId xmlns:a16="http://schemas.microsoft.com/office/drawing/2014/main" id="{8F6C0AC3-36C8-4660-AE0F-CC779D8EEC3F}"/>
              </a:ext>
            </a:extLst>
          </p:cNvPr>
          <p:cNvSpPr>
            <a:spLocks noGrp="1" noChangeArrowheads="1"/>
          </p:cNvSpPr>
          <p:nvPr>
            <p:ph idx="1"/>
          </p:nvPr>
        </p:nvSpPr>
        <p:spPr>
          <a:xfrm>
            <a:off x="457200" y="1371600"/>
            <a:ext cx="8229600" cy="4724400"/>
          </a:xfrm>
        </p:spPr>
        <p:txBody>
          <a:bodyPr/>
          <a:lstStyle/>
          <a:p>
            <a:pPr marL="0" indent="0">
              <a:buNone/>
            </a:pPr>
            <a:r>
              <a:rPr lang="en-US" sz="1800" dirty="0"/>
              <a:t>Pro rata funding considerations:</a:t>
            </a:r>
          </a:p>
          <a:p>
            <a:r>
              <a:rPr lang="en-US" sz="1800" dirty="0"/>
              <a:t>Arguably less complex</a:t>
            </a:r>
          </a:p>
          <a:p>
            <a:r>
              <a:rPr lang="en-US" sz="1800" dirty="0"/>
              <a:t>Fractionalized ownership of</a:t>
            </a:r>
          </a:p>
          <a:p>
            <a:pPr marL="457200" lvl="1" indent="0">
              <a:buNone/>
              <a:tabLst>
                <a:tab pos="801688" algn="l"/>
              </a:tabLst>
            </a:pPr>
            <a:r>
              <a:rPr lang="en-US" sz="1600" dirty="0">
                <a:solidFill>
                  <a:srgbClr val="F88D2B"/>
                </a:solidFill>
              </a:rPr>
              <a:t>-</a:t>
            </a:r>
            <a:r>
              <a:rPr lang="en-US" sz="1600" dirty="0">
                <a:solidFill>
                  <a:srgbClr val="004D82"/>
                </a:solidFill>
              </a:rPr>
              <a:t>	</a:t>
            </a:r>
            <a:r>
              <a:rPr lang="en-US" sz="1600" dirty="0"/>
              <a:t>SMLLCs</a:t>
            </a:r>
          </a:p>
          <a:p>
            <a:pPr marL="457200" lvl="1" indent="0">
              <a:buNone/>
              <a:tabLst>
                <a:tab pos="801688" algn="l"/>
              </a:tabLst>
            </a:pPr>
            <a:r>
              <a:rPr lang="en-US" sz="1600" dirty="0">
                <a:solidFill>
                  <a:srgbClr val="F88D2B"/>
                </a:solidFill>
              </a:rPr>
              <a:t>- 	</a:t>
            </a:r>
            <a:r>
              <a:rPr lang="en-US" sz="1600" dirty="0"/>
              <a:t>100% interests in real property</a:t>
            </a:r>
          </a:p>
          <a:p>
            <a:pPr marL="0" indent="0">
              <a:buNone/>
            </a:pPr>
            <a:endParaRPr lang="en-US" sz="600" dirty="0">
              <a:solidFill>
                <a:srgbClr val="004D82"/>
              </a:solidFill>
            </a:endParaRPr>
          </a:p>
          <a:p>
            <a:pPr marL="728662" lvl="1" indent="0">
              <a:buNone/>
            </a:pPr>
            <a:endParaRPr lang="en-US" sz="600" dirty="0">
              <a:solidFill>
                <a:srgbClr val="004D82"/>
              </a:solidFill>
            </a:endParaRPr>
          </a:p>
          <a:p>
            <a:pPr marL="0" indent="0">
              <a:buNone/>
            </a:pPr>
            <a:r>
              <a:rPr lang="en-US" sz="1800" dirty="0"/>
              <a:t>Non-pro rata funding considerations:</a:t>
            </a:r>
          </a:p>
          <a:p>
            <a:r>
              <a:rPr lang="en-US" sz="1800" dirty="0"/>
              <a:t>Appraisals required</a:t>
            </a:r>
          </a:p>
          <a:p>
            <a:r>
              <a:rPr lang="en-US" sz="1800" dirty="0"/>
              <a:t>May take into consideration specifics of particular trust assets (e.g. valuation outlook, basis)</a:t>
            </a:r>
          </a:p>
          <a:p>
            <a:r>
              <a:rPr lang="en-US" sz="1800" dirty="0"/>
              <a:t>May be used to avoid:</a:t>
            </a:r>
          </a:p>
          <a:p>
            <a:pPr marL="457200" lvl="1" indent="0">
              <a:buNone/>
              <a:tabLst>
                <a:tab pos="801688" algn="l"/>
              </a:tabLst>
            </a:pPr>
            <a:r>
              <a:rPr lang="en-US" sz="1600" dirty="0">
                <a:solidFill>
                  <a:srgbClr val="F88D2B"/>
                </a:solidFill>
              </a:rPr>
              <a:t>- 	</a:t>
            </a:r>
            <a:r>
              <a:rPr lang="en-US" sz="1600" dirty="0"/>
              <a:t>fractional ownership</a:t>
            </a:r>
          </a:p>
          <a:p>
            <a:pPr marL="457200" lvl="1" indent="0">
              <a:buNone/>
              <a:tabLst>
                <a:tab pos="801688" algn="l"/>
              </a:tabLst>
            </a:pPr>
            <a:r>
              <a:rPr lang="en-US" sz="1600" dirty="0">
                <a:solidFill>
                  <a:srgbClr val="F88D2B"/>
                </a:solidFill>
              </a:rPr>
              <a:t>- 	</a:t>
            </a:r>
            <a:r>
              <a:rPr lang="en-US" sz="1600" dirty="0"/>
              <a:t>state estate taxation depending on location of assets</a:t>
            </a:r>
          </a:p>
          <a:p>
            <a:r>
              <a:rPr lang="en-US" sz="1800" dirty="0"/>
              <a:t>Open question regarding valuation of encumbered property</a:t>
            </a:r>
          </a:p>
          <a:p>
            <a:r>
              <a:rPr lang="en-US" sz="1800" dirty="0"/>
              <a:t>What about over or underfunding where there is insufficient cash or liquid assets?</a:t>
            </a:r>
          </a:p>
          <a:p>
            <a:endParaRPr lang="en-US" altLang="en-US" dirty="0"/>
          </a:p>
        </p:txBody>
      </p:sp>
    </p:spTree>
    <p:extLst>
      <p:ext uri="{BB962C8B-B14F-4D97-AF65-F5344CB8AC3E}">
        <p14:creationId xmlns:p14="http://schemas.microsoft.com/office/powerpoint/2010/main" val="1691763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6AFF2EF-3F24-4AD7-8C0D-41C13E964979}"/>
              </a:ext>
            </a:extLst>
          </p:cNvPr>
          <p:cNvSpPr>
            <a:spLocks noGrp="1" noChangeArrowheads="1"/>
          </p:cNvSpPr>
          <p:nvPr>
            <p:ph type="title"/>
          </p:nvPr>
        </p:nvSpPr>
        <p:spPr/>
        <p:txBody>
          <a:bodyPr/>
          <a:lstStyle/>
          <a:p>
            <a:pPr algn="l"/>
            <a:r>
              <a:rPr lang="en-US" dirty="0"/>
              <a:t>Pro Rata Funding - Fractionalized Ownership of SMLLCs</a:t>
            </a:r>
            <a:endParaRPr lang="en-US" altLang="en-US" dirty="0"/>
          </a:p>
        </p:txBody>
      </p:sp>
      <p:sp>
        <p:nvSpPr>
          <p:cNvPr id="10243" name="Content Placeholder 2">
            <a:extLst>
              <a:ext uri="{FF2B5EF4-FFF2-40B4-BE49-F238E27FC236}">
                <a16:creationId xmlns:a16="http://schemas.microsoft.com/office/drawing/2014/main" id="{8F6C0AC3-36C8-4660-AE0F-CC779D8EEC3F}"/>
              </a:ext>
            </a:extLst>
          </p:cNvPr>
          <p:cNvSpPr>
            <a:spLocks noGrp="1" noChangeArrowheads="1"/>
          </p:cNvSpPr>
          <p:nvPr>
            <p:ph idx="1"/>
          </p:nvPr>
        </p:nvSpPr>
        <p:spPr>
          <a:xfrm>
            <a:off x="457200" y="1371600"/>
            <a:ext cx="8229600" cy="4572000"/>
          </a:xfrm>
        </p:spPr>
        <p:txBody>
          <a:bodyPr/>
          <a:lstStyle/>
          <a:p>
            <a:pPr marL="0" indent="0">
              <a:buNone/>
            </a:pPr>
            <a:r>
              <a:rPr lang="en-US" sz="2000" dirty="0">
                <a:latin typeface="+mj-lt"/>
              </a:rPr>
              <a:t>If the original trust was the sole member of an LLC and the qualified severance is funded on a pro rata basis, this results in a two (or more) member LLC ownership structure.  </a:t>
            </a:r>
          </a:p>
          <a:p>
            <a:pPr marL="0" indent="0">
              <a:buNone/>
            </a:pPr>
            <a:endParaRPr lang="en-US" sz="2000" dirty="0">
              <a:latin typeface="+mj-lt"/>
            </a:endParaRPr>
          </a:p>
          <a:p>
            <a:pPr marL="0" indent="0">
              <a:buNone/>
            </a:pPr>
            <a:r>
              <a:rPr lang="en-US" sz="2000" dirty="0">
                <a:latin typeface="+mj-lt"/>
              </a:rPr>
              <a:t>If the trusts are non-grantor trusts, the resulting entity is a partnership for federal income tax purposes pursuant to Treas. Reg. §</a:t>
            </a:r>
            <a:r>
              <a:rPr lang="en-US" sz="2000" dirty="0">
                <a:latin typeface="+mj-lt"/>
                <a:ea typeface="Times New Roman" panose="02020603050405020304" pitchFamily="18" charset="0"/>
              </a:rPr>
              <a:t> 301.7701-3(b)(1)(i). </a:t>
            </a:r>
            <a:endParaRPr lang="en-US" sz="2000" dirty="0">
              <a:latin typeface="+mj-lt"/>
            </a:endParaRPr>
          </a:p>
          <a:p>
            <a:pPr marL="0" indent="0">
              <a:buNone/>
            </a:pPr>
            <a:endParaRPr lang="en-US" sz="2000" dirty="0">
              <a:latin typeface="+mj-lt"/>
            </a:endParaRPr>
          </a:p>
          <a:p>
            <a:pPr marL="0" indent="0">
              <a:buNone/>
            </a:pPr>
            <a:r>
              <a:rPr lang="en-US" sz="2000" dirty="0">
                <a:latin typeface="+mj-lt"/>
              </a:rPr>
              <a:t>With single-member LLCs, distributions and other transactions between the entity and sole member are disregarded for tax purposes.  The resulting trusts, as members, must now consider the tax consequences associated with distributions of cash or property from the entity.  See I.R.C. § §</a:t>
            </a:r>
            <a:r>
              <a:rPr lang="en-US" sz="2000" dirty="0">
                <a:latin typeface="+mj-lt"/>
                <a:ea typeface="Times New Roman" panose="02020603050405020304" pitchFamily="18" charset="0"/>
              </a:rPr>
              <a:t> 704(c), 707, 737.</a:t>
            </a:r>
            <a:r>
              <a:rPr lang="en-US" sz="2000" dirty="0">
                <a:latin typeface="+mj-lt"/>
              </a:rPr>
              <a:t>  </a:t>
            </a:r>
          </a:p>
          <a:p>
            <a:endParaRPr lang="en-US" altLang="en-US" dirty="0">
              <a:latin typeface="+mj-lt"/>
            </a:endParaRPr>
          </a:p>
        </p:txBody>
      </p:sp>
    </p:spTree>
    <p:extLst>
      <p:ext uri="{BB962C8B-B14F-4D97-AF65-F5344CB8AC3E}">
        <p14:creationId xmlns:p14="http://schemas.microsoft.com/office/powerpoint/2010/main" val="2221618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6AFF2EF-3F24-4AD7-8C0D-41C13E964979}"/>
              </a:ext>
            </a:extLst>
          </p:cNvPr>
          <p:cNvSpPr>
            <a:spLocks noGrp="1" noChangeArrowheads="1"/>
          </p:cNvSpPr>
          <p:nvPr>
            <p:ph type="title"/>
          </p:nvPr>
        </p:nvSpPr>
        <p:spPr/>
        <p:txBody>
          <a:bodyPr/>
          <a:lstStyle/>
          <a:p>
            <a:pPr algn="l"/>
            <a:r>
              <a:rPr lang="en-US" dirty="0"/>
              <a:t>Pro Rata Funding - Fractionalized Ownership of Real Property</a:t>
            </a:r>
            <a:endParaRPr lang="en-US" altLang="en-US" dirty="0"/>
          </a:p>
        </p:txBody>
      </p:sp>
      <p:sp>
        <p:nvSpPr>
          <p:cNvPr id="10243" name="Content Placeholder 2">
            <a:extLst>
              <a:ext uri="{FF2B5EF4-FFF2-40B4-BE49-F238E27FC236}">
                <a16:creationId xmlns:a16="http://schemas.microsoft.com/office/drawing/2014/main" id="{8F6C0AC3-36C8-4660-AE0F-CC779D8EEC3F}"/>
              </a:ext>
            </a:extLst>
          </p:cNvPr>
          <p:cNvSpPr>
            <a:spLocks noGrp="1" noChangeArrowheads="1"/>
          </p:cNvSpPr>
          <p:nvPr>
            <p:ph idx="1"/>
          </p:nvPr>
        </p:nvSpPr>
        <p:spPr>
          <a:xfrm>
            <a:off x="457200" y="1371600"/>
            <a:ext cx="8229600" cy="4572000"/>
          </a:xfrm>
        </p:spPr>
        <p:txBody>
          <a:bodyPr/>
          <a:lstStyle/>
          <a:p>
            <a:pPr marL="0" indent="0">
              <a:buNone/>
            </a:pPr>
            <a:r>
              <a:rPr lang="en-US" sz="2400" dirty="0"/>
              <a:t>If the original trust owned 100% of a parcel of real property and the qualified severance is funded on a pro rata basis a tenancy in common results.</a:t>
            </a:r>
          </a:p>
          <a:p>
            <a:pPr marL="0" indent="0">
              <a:buNone/>
            </a:pPr>
            <a:endParaRPr lang="en-US" sz="2400" dirty="0"/>
          </a:p>
          <a:p>
            <a:pPr marL="0" indent="0">
              <a:buNone/>
            </a:pPr>
            <a:r>
              <a:rPr lang="en-US" sz="2400" dirty="0"/>
              <a:t>If the property generates rental income consider:</a:t>
            </a:r>
          </a:p>
          <a:p>
            <a:r>
              <a:rPr lang="en-US" sz="2400" dirty="0"/>
              <a:t>all of the non-tax aspects of TIC ownership; and</a:t>
            </a:r>
          </a:p>
          <a:p>
            <a:r>
              <a:rPr lang="en-US" sz="2400" dirty="0"/>
              <a:t>possibility that co-tenancy is treated as a partnership for income tax purposes. See factors set forth in Rev. Proc. 2002-22.</a:t>
            </a:r>
          </a:p>
          <a:p>
            <a:endParaRPr lang="en-US" altLang="en-US" dirty="0"/>
          </a:p>
        </p:txBody>
      </p:sp>
    </p:spTree>
    <p:extLst>
      <p:ext uri="{BB962C8B-B14F-4D97-AF65-F5344CB8AC3E}">
        <p14:creationId xmlns:p14="http://schemas.microsoft.com/office/powerpoint/2010/main" val="3841274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6AFF2EF-3F24-4AD7-8C0D-41C13E964979}"/>
              </a:ext>
            </a:extLst>
          </p:cNvPr>
          <p:cNvSpPr>
            <a:spLocks noGrp="1" noChangeArrowheads="1"/>
          </p:cNvSpPr>
          <p:nvPr>
            <p:ph type="title"/>
          </p:nvPr>
        </p:nvSpPr>
        <p:spPr/>
        <p:txBody>
          <a:bodyPr/>
          <a:lstStyle/>
          <a:p>
            <a:pPr algn="l"/>
            <a:r>
              <a:rPr lang="en-US" dirty="0"/>
              <a:t>Non-Pro Rata Funding - Encumbered Property</a:t>
            </a:r>
            <a:endParaRPr lang="en-US" altLang="en-US" dirty="0"/>
          </a:p>
        </p:txBody>
      </p:sp>
      <p:sp>
        <p:nvSpPr>
          <p:cNvPr id="10243" name="Content Placeholder 2">
            <a:extLst>
              <a:ext uri="{FF2B5EF4-FFF2-40B4-BE49-F238E27FC236}">
                <a16:creationId xmlns:a16="http://schemas.microsoft.com/office/drawing/2014/main" id="{8F6C0AC3-36C8-4660-AE0F-CC779D8EEC3F}"/>
              </a:ext>
            </a:extLst>
          </p:cNvPr>
          <p:cNvSpPr>
            <a:spLocks noGrp="1" noChangeArrowheads="1"/>
          </p:cNvSpPr>
          <p:nvPr>
            <p:ph idx="1"/>
          </p:nvPr>
        </p:nvSpPr>
        <p:spPr>
          <a:xfrm>
            <a:off x="457200" y="1371600"/>
            <a:ext cx="8229600" cy="4572000"/>
          </a:xfrm>
        </p:spPr>
        <p:txBody>
          <a:bodyPr/>
          <a:lstStyle/>
          <a:p>
            <a:pPr marL="0" indent="0">
              <a:buNone/>
            </a:pPr>
            <a:r>
              <a:rPr lang="en-US" sz="2400" dirty="0"/>
              <a:t>Non-pro rata funding requires that the resulting trusts be funded using a fraction or percentage of the fair market value of original trust assets. </a:t>
            </a:r>
          </a:p>
          <a:p>
            <a:r>
              <a:rPr lang="en-US" sz="2400" dirty="0"/>
              <a:t>How do we account for encumbered property?  Gross or net of encumbrance?</a:t>
            </a:r>
          </a:p>
          <a:p>
            <a:r>
              <a:rPr lang="en-US" sz="2400" dirty="0"/>
              <a:t>Does the answer depend on the nature of the encumbrance?</a:t>
            </a:r>
          </a:p>
          <a:p>
            <a:r>
              <a:rPr lang="en-US" sz="2400" dirty="0"/>
              <a:t>Note that mortgages, indebtedness and claims are deductible in calculating GST tax imposed on taxable termination under I.R.C. § 2622(b).</a:t>
            </a:r>
          </a:p>
          <a:p>
            <a:endParaRPr lang="en-US" altLang="en-US" dirty="0"/>
          </a:p>
        </p:txBody>
      </p:sp>
    </p:spTree>
    <p:extLst>
      <p:ext uri="{BB962C8B-B14F-4D97-AF65-F5344CB8AC3E}">
        <p14:creationId xmlns:p14="http://schemas.microsoft.com/office/powerpoint/2010/main" val="3206496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6AFF2EF-3F24-4AD7-8C0D-41C13E964979}"/>
              </a:ext>
            </a:extLst>
          </p:cNvPr>
          <p:cNvSpPr>
            <a:spLocks noGrp="1" noChangeArrowheads="1"/>
          </p:cNvSpPr>
          <p:nvPr>
            <p:ph type="title"/>
          </p:nvPr>
        </p:nvSpPr>
        <p:spPr/>
        <p:txBody>
          <a:bodyPr/>
          <a:lstStyle/>
          <a:p>
            <a:pPr algn="l"/>
            <a:r>
              <a:rPr lang="en-US" dirty="0"/>
              <a:t>Transfers Between Exempt and Non-Exempt Trusts</a:t>
            </a:r>
            <a:endParaRPr lang="en-US" altLang="en-US" dirty="0"/>
          </a:p>
        </p:txBody>
      </p:sp>
      <p:sp>
        <p:nvSpPr>
          <p:cNvPr id="10243" name="Content Placeholder 2">
            <a:extLst>
              <a:ext uri="{FF2B5EF4-FFF2-40B4-BE49-F238E27FC236}">
                <a16:creationId xmlns:a16="http://schemas.microsoft.com/office/drawing/2014/main" id="{8F6C0AC3-36C8-4660-AE0F-CC779D8EEC3F}"/>
              </a:ext>
            </a:extLst>
          </p:cNvPr>
          <p:cNvSpPr>
            <a:spLocks noGrp="1" noChangeArrowheads="1"/>
          </p:cNvSpPr>
          <p:nvPr>
            <p:ph idx="1"/>
          </p:nvPr>
        </p:nvSpPr>
        <p:spPr>
          <a:xfrm>
            <a:off x="457200" y="1371600"/>
            <a:ext cx="8229600" cy="4572000"/>
          </a:xfrm>
        </p:spPr>
        <p:txBody>
          <a:bodyPr/>
          <a:lstStyle/>
          <a:p>
            <a:endParaRPr lang="en-US" altLang="en-US" dirty="0"/>
          </a:p>
        </p:txBody>
      </p:sp>
      <p:sp>
        <p:nvSpPr>
          <p:cNvPr id="4" name="Content Placeholder 3">
            <a:extLst>
              <a:ext uri="{FF2B5EF4-FFF2-40B4-BE49-F238E27FC236}">
                <a16:creationId xmlns:a16="http://schemas.microsoft.com/office/drawing/2014/main" id="{D2937EDF-10E7-4232-BC2B-F2ED81C2506D}"/>
              </a:ext>
            </a:extLst>
          </p:cNvPr>
          <p:cNvSpPr txBox="1">
            <a:spLocks/>
          </p:cNvSpPr>
          <p:nvPr/>
        </p:nvSpPr>
        <p:spPr bwMode="auto">
          <a:xfrm>
            <a:off x="1874519" y="4258055"/>
            <a:ext cx="31819604" cy="165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5813" tIns="72905" rIns="145813" bIns="72905" numCol="1" anchor="t" anchorCtr="0" compatLnSpc="1">
            <a:prstTxWarp prst="textNoShape">
              <a:avLst/>
            </a:prstTxWarp>
          </a:bodyPr>
          <a:lstStyle>
            <a:lvl1pPr marL="546100" indent="-546100" algn="l" defTabSz="728663" rtl="0" eaLnBrk="0" fontAlgn="base" hangingPunct="0">
              <a:spcBef>
                <a:spcPct val="20000"/>
              </a:spcBef>
              <a:spcAft>
                <a:spcPct val="0"/>
              </a:spcAft>
              <a:buFont typeface="Arial" panose="020B0604020202020204" pitchFamily="34" charset="0"/>
              <a:buChar char="•"/>
              <a:defRPr sz="3800" kern="1200">
                <a:solidFill>
                  <a:srgbClr val="535B5D"/>
                </a:solidFill>
                <a:latin typeface="Trebuchet MS"/>
                <a:ea typeface="Trebuchet MS" pitchFamily="34" charset="0"/>
                <a:cs typeface="Trebuchet MS"/>
              </a:defRPr>
            </a:lvl1pPr>
            <a:lvl2pPr marL="1184275" indent="-455613" algn="l" defTabSz="728663" rtl="0" eaLnBrk="0" fontAlgn="base" hangingPunct="0">
              <a:spcBef>
                <a:spcPct val="20000"/>
              </a:spcBef>
              <a:spcAft>
                <a:spcPct val="0"/>
              </a:spcAft>
              <a:buFont typeface="Arial" panose="020B0604020202020204" pitchFamily="34" charset="0"/>
              <a:buChar char="–"/>
              <a:defRPr sz="3200" kern="1200">
                <a:solidFill>
                  <a:srgbClr val="4987B9"/>
                </a:solidFill>
                <a:latin typeface="Trebuchet MS"/>
                <a:ea typeface="Trebuchet MS" pitchFamily="34" charset="0"/>
                <a:cs typeface="Trebuchet MS"/>
              </a:defRPr>
            </a:lvl2pPr>
            <a:lvl3pPr marL="1822450" indent="-363538" algn="l" defTabSz="728663" rtl="0" eaLnBrk="0" fontAlgn="base" hangingPunct="0">
              <a:spcBef>
                <a:spcPct val="20000"/>
              </a:spcBef>
              <a:spcAft>
                <a:spcPct val="0"/>
              </a:spcAft>
              <a:buFont typeface="Arial" panose="020B0604020202020204" pitchFamily="34" charset="0"/>
              <a:buChar char="•"/>
              <a:defRPr sz="2900" kern="1200">
                <a:solidFill>
                  <a:srgbClr val="535B5D"/>
                </a:solidFill>
                <a:latin typeface="Trebuchet MS"/>
                <a:ea typeface="Trebuchet MS" pitchFamily="34" charset="0"/>
                <a:cs typeface="Trebuchet MS"/>
              </a:defRPr>
            </a:lvl3pPr>
            <a:lvl4pPr marL="2551113" indent="-363538" algn="l" defTabSz="728663" rtl="0" eaLnBrk="0" fontAlgn="base" hangingPunct="0">
              <a:spcBef>
                <a:spcPct val="20000"/>
              </a:spcBef>
              <a:spcAft>
                <a:spcPct val="0"/>
              </a:spcAft>
              <a:buFont typeface="Arial" panose="020B0604020202020204" pitchFamily="34" charset="0"/>
              <a:buChar char="–"/>
              <a:defRPr sz="2600" kern="1200">
                <a:solidFill>
                  <a:srgbClr val="4987B9"/>
                </a:solidFill>
                <a:latin typeface="Trebuchet MS"/>
                <a:ea typeface="Trebuchet MS" pitchFamily="34" charset="0"/>
                <a:cs typeface="Trebuchet MS"/>
              </a:defRPr>
            </a:lvl4pPr>
            <a:lvl5pPr marL="3279775" indent="-363538" algn="l" defTabSz="728663" rtl="0" eaLnBrk="0" fontAlgn="base" hangingPunct="0">
              <a:spcBef>
                <a:spcPct val="20000"/>
              </a:spcBef>
              <a:spcAft>
                <a:spcPct val="0"/>
              </a:spcAft>
              <a:buFont typeface="Arial" panose="020B0604020202020204" pitchFamily="34" charset="0"/>
              <a:buChar char="»"/>
              <a:defRPr sz="2600" kern="1200">
                <a:solidFill>
                  <a:srgbClr val="535B5D"/>
                </a:solidFill>
                <a:latin typeface="Trebuchet MS"/>
                <a:ea typeface="Trebuchet MS" pitchFamily="34" charset="0"/>
                <a:cs typeface="Trebuchet MS"/>
              </a:defRPr>
            </a:lvl5pPr>
            <a:lvl6pPr marL="4009799" indent="-364527" algn="l" defTabSz="729056" rtl="0" eaLnBrk="1" latinLnBrk="0" hangingPunct="1">
              <a:spcBef>
                <a:spcPct val="20000"/>
              </a:spcBef>
              <a:buFont typeface="Arial"/>
              <a:buChar char="•"/>
              <a:defRPr sz="2600" kern="1200">
                <a:solidFill>
                  <a:schemeClr val="tx1"/>
                </a:solidFill>
                <a:latin typeface="+mn-lt"/>
                <a:ea typeface="+mn-ea"/>
                <a:cs typeface="+mn-cs"/>
              </a:defRPr>
            </a:lvl6pPr>
            <a:lvl7pPr marL="4738854" indent="-364527" algn="l" defTabSz="729056" rtl="0" eaLnBrk="1" latinLnBrk="0" hangingPunct="1">
              <a:spcBef>
                <a:spcPct val="20000"/>
              </a:spcBef>
              <a:buFont typeface="Arial"/>
              <a:buChar char="•"/>
              <a:defRPr sz="2600" kern="1200">
                <a:solidFill>
                  <a:schemeClr val="tx1"/>
                </a:solidFill>
                <a:latin typeface="+mn-lt"/>
                <a:ea typeface="+mn-ea"/>
                <a:cs typeface="+mn-cs"/>
              </a:defRPr>
            </a:lvl7pPr>
            <a:lvl8pPr marL="5467909" indent="-364527" algn="l" defTabSz="729056" rtl="0" eaLnBrk="1" latinLnBrk="0" hangingPunct="1">
              <a:spcBef>
                <a:spcPct val="20000"/>
              </a:spcBef>
              <a:buFont typeface="Arial"/>
              <a:buChar char="•"/>
              <a:defRPr sz="2600" kern="1200">
                <a:solidFill>
                  <a:schemeClr val="tx1"/>
                </a:solidFill>
                <a:latin typeface="+mn-lt"/>
                <a:ea typeface="+mn-ea"/>
                <a:cs typeface="+mn-cs"/>
              </a:defRPr>
            </a:lvl8pPr>
            <a:lvl9pPr marL="6196962" indent="-364527" algn="l" defTabSz="729056" rtl="0" eaLnBrk="1" latinLnBrk="0" hangingPunct="1">
              <a:spcBef>
                <a:spcPct val="20000"/>
              </a:spcBef>
              <a:buFont typeface="Arial"/>
              <a:buChar char="•"/>
              <a:defRPr sz="2600" kern="1200">
                <a:solidFill>
                  <a:schemeClr val="tx1"/>
                </a:solidFill>
                <a:latin typeface="+mn-lt"/>
                <a:ea typeface="+mn-ea"/>
                <a:cs typeface="+mn-cs"/>
              </a:defRPr>
            </a:lvl9pPr>
          </a:lstStyle>
          <a:p>
            <a:pPr marL="0" indent="0">
              <a:buFont typeface="Arial" panose="020B0604020202020204" pitchFamily="34" charset="0"/>
              <a:buNone/>
            </a:pPr>
            <a:endParaRPr lang="en-US" sz="900">
              <a:solidFill>
                <a:schemeClr val="tx1"/>
              </a:solidFill>
            </a:endParaRPr>
          </a:p>
          <a:p>
            <a:pPr marL="0" indent="0">
              <a:buFont typeface="Arial" panose="020B0604020202020204" pitchFamily="34" charset="0"/>
              <a:buNone/>
            </a:pPr>
            <a:r>
              <a:rPr lang="en-US" sz="3200">
                <a:solidFill>
                  <a:schemeClr val="tx1"/>
                </a:solidFill>
              </a:rPr>
              <a:t>[PICTURE]</a:t>
            </a:r>
          </a:p>
          <a:p>
            <a:pPr marL="0" indent="0">
              <a:buFont typeface="Arial" panose="020B0604020202020204" pitchFamily="34" charset="0"/>
              <a:buNone/>
            </a:pPr>
            <a:endParaRPr lang="en-US" dirty="0">
              <a:solidFill>
                <a:schemeClr val="tx1"/>
              </a:solidFill>
            </a:endParaRPr>
          </a:p>
        </p:txBody>
      </p:sp>
      <p:pic>
        <p:nvPicPr>
          <p:cNvPr id="6" name="Picture 2">
            <a:extLst>
              <a:ext uri="{FF2B5EF4-FFF2-40B4-BE49-F238E27FC236}">
                <a16:creationId xmlns:a16="http://schemas.microsoft.com/office/drawing/2014/main" id="{B714D0B1-23A7-490E-BBBD-2C5F7347C6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33640"/>
            <a:ext cx="6078885" cy="39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547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6AFF2EF-3F24-4AD7-8C0D-41C13E964979}"/>
              </a:ext>
            </a:extLst>
          </p:cNvPr>
          <p:cNvSpPr>
            <a:spLocks noGrp="1" noChangeArrowheads="1"/>
          </p:cNvSpPr>
          <p:nvPr>
            <p:ph type="title"/>
          </p:nvPr>
        </p:nvSpPr>
        <p:spPr/>
        <p:txBody>
          <a:bodyPr/>
          <a:lstStyle/>
          <a:p>
            <a:pPr algn="l"/>
            <a:r>
              <a:rPr lang="en-US" dirty="0"/>
              <a:t>Transfers Between Exempt and </a:t>
            </a:r>
            <a:br>
              <a:rPr lang="en-US" dirty="0"/>
            </a:br>
            <a:r>
              <a:rPr lang="en-US" dirty="0"/>
              <a:t>Non-Exempt Trusts</a:t>
            </a:r>
            <a:endParaRPr lang="en-US" altLang="en-US" dirty="0"/>
          </a:p>
        </p:txBody>
      </p:sp>
      <p:sp>
        <p:nvSpPr>
          <p:cNvPr id="10243" name="Content Placeholder 2">
            <a:extLst>
              <a:ext uri="{FF2B5EF4-FFF2-40B4-BE49-F238E27FC236}">
                <a16:creationId xmlns:a16="http://schemas.microsoft.com/office/drawing/2014/main" id="{8F6C0AC3-36C8-4660-AE0F-CC779D8EEC3F}"/>
              </a:ext>
            </a:extLst>
          </p:cNvPr>
          <p:cNvSpPr>
            <a:spLocks noGrp="1" noChangeArrowheads="1"/>
          </p:cNvSpPr>
          <p:nvPr>
            <p:ph idx="1"/>
          </p:nvPr>
        </p:nvSpPr>
        <p:spPr>
          <a:xfrm>
            <a:off x="457200" y="1371600"/>
            <a:ext cx="8229600" cy="4572000"/>
          </a:xfrm>
        </p:spPr>
        <p:txBody>
          <a:bodyPr/>
          <a:lstStyle/>
          <a:p>
            <a:pPr marL="0" indent="0">
              <a:buNone/>
            </a:pPr>
            <a:endParaRPr lang="en-US" sz="2400" dirty="0">
              <a:latin typeface="+mj-lt"/>
            </a:endParaRPr>
          </a:p>
          <a:p>
            <a:pPr marL="0" indent="0">
              <a:buNone/>
            </a:pPr>
            <a:r>
              <a:rPr lang="en-US" sz="2400" dirty="0">
                <a:latin typeface="+mj-lt"/>
              </a:rPr>
              <a:t>After the exempt and non-exempt trusts have been funded, there may be instances (for tax and non-tax reasons) where it is desirable for one or more assets of a particular resulting trust to be exchanged with that of the other</a:t>
            </a:r>
            <a:r>
              <a:rPr lang="en-US" sz="2400" dirty="0">
                <a:latin typeface="+mj-lt"/>
                <a:ea typeface="Times New Roman" panose="02020603050405020304" pitchFamily="18" charset="0"/>
              </a:rPr>
              <a:t>. </a:t>
            </a:r>
          </a:p>
          <a:p>
            <a:pPr marL="0" indent="0">
              <a:buNone/>
            </a:pPr>
            <a:endParaRPr lang="en-US" sz="2400" dirty="0">
              <a:latin typeface="+mj-lt"/>
              <a:ea typeface="Times New Roman" panose="02020603050405020304" pitchFamily="18" charset="0"/>
            </a:endParaRPr>
          </a:p>
          <a:p>
            <a:pPr marL="0" indent="0">
              <a:buNone/>
            </a:pPr>
            <a:r>
              <a:rPr lang="en-US" sz="2400" dirty="0">
                <a:latin typeface="+mj-lt"/>
                <a:ea typeface="Times New Roman" panose="02020603050405020304" pitchFamily="18" charset="0"/>
              </a:rPr>
              <a:t>Assuming that such a transfer does not raise a fiduciary issue, the means for such a transfer are limited, and may </a:t>
            </a:r>
            <a:r>
              <a:rPr lang="en-US" sz="2400" dirty="0">
                <a:ea typeface="Times New Roman" panose="02020603050405020304" pitchFamily="18" charset="0"/>
              </a:rPr>
              <a:t>constitute a sale or exchange for income tax purposes.</a:t>
            </a:r>
            <a:r>
              <a:rPr lang="en-US" sz="2400" dirty="0">
                <a:latin typeface="+mj-lt"/>
                <a:ea typeface="Times New Roman" panose="02020603050405020304" pitchFamily="18" charset="0"/>
              </a:rPr>
              <a:t> </a:t>
            </a:r>
          </a:p>
          <a:p>
            <a:pPr marL="0" indent="0">
              <a:buNone/>
            </a:pPr>
            <a:endParaRPr lang="en-US" altLang="en-US" dirty="0"/>
          </a:p>
        </p:txBody>
      </p:sp>
    </p:spTree>
    <p:extLst>
      <p:ext uri="{BB962C8B-B14F-4D97-AF65-F5344CB8AC3E}">
        <p14:creationId xmlns:p14="http://schemas.microsoft.com/office/powerpoint/2010/main" val="299069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6AFF2EF-3F24-4AD7-8C0D-41C13E964979}"/>
              </a:ext>
            </a:extLst>
          </p:cNvPr>
          <p:cNvSpPr>
            <a:spLocks noGrp="1" noChangeArrowheads="1"/>
          </p:cNvSpPr>
          <p:nvPr>
            <p:ph type="title"/>
          </p:nvPr>
        </p:nvSpPr>
        <p:spPr/>
        <p:txBody>
          <a:bodyPr/>
          <a:lstStyle/>
          <a:p>
            <a:pPr algn="l"/>
            <a:r>
              <a:rPr lang="en-US" dirty="0"/>
              <a:t>Transfers Between Exempt and </a:t>
            </a:r>
            <a:br>
              <a:rPr lang="en-US" dirty="0"/>
            </a:br>
            <a:r>
              <a:rPr lang="en-US" dirty="0"/>
              <a:t>Non-Exempt Trusts (cont’d)</a:t>
            </a:r>
            <a:endParaRPr lang="en-US" altLang="en-US" dirty="0"/>
          </a:p>
        </p:txBody>
      </p:sp>
      <p:sp>
        <p:nvSpPr>
          <p:cNvPr id="10243" name="Content Placeholder 2">
            <a:extLst>
              <a:ext uri="{FF2B5EF4-FFF2-40B4-BE49-F238E27FC236}">
                <a16:creationId xmlns:a16="http://schemas.microsoft.com/office/drawing/2014/main" id="{8F6C0AC3-36C8-4660-AE0F-CC779D8EEC3F}"/>
              </a:ext>
            </a:extLst>
          </p:cNvPr>
          <p:cNvSpPr>
            <a:spLocks noGrp="1" noChangeArrowheads="1"/>
          </p:cNvSpPr>
          <p:nvPr>
            <p:ph idx="1"/>
          </p:nvPr>
        </p:nvSpPr>
        <p:spPr>
          <a:xfrm>
            <a:off x="457200" y="1371600"/>
            <a:ext cx="8229600" cy="4572000"/>
          </a:xfrm>
        </p:spPr>
        <p:txBody>
          <a:bodyPr/>
          <a:lstStyle/>
          <a:p>
            <a:pPr marL="0" indent="0">
              <a:buNone/>
            </a:pPr>
            <a:r>
              <a:rPr lang="en-US" sz="2400" dirty="0">
                <a:latin typeface="+mj-lt"/>
                <a:ea typeface="Times New Roman" panose="02020603050405020304" pitchFamily="18" charset="0"/>
              </a:rPr>
              <a:t>The recognition of gain may be avoided if:</a:t>
            </a:r>
          </a:p>
          <a:p>
            <a:pPr marL="0" indent="0">
              <a:buNone/>
            </a:pPr>
            <a:endParaRPr lang="en-US" sz="700" dirty="0">
              <a:latin typeface="Trebuchet MS" panose="020B0603020202020204" pitchFamily="34" charset="0"/>
            </a:endParaRPr>
          </a:p>
          <a:p>
            <a:r>
              <a:rPr lang="en-US" sz="2400" dirty="0"/>
              <a:t>The exempt trust and non-exempt trust are both grantor trusts as to which a grantor is treated as the owner of both trusts (see Rev. Rul. 85-13); </a:t>
            </a:r>
          </a:p>
          <a:p>
            <a:r>
              <a:rPr lang="en-US" sz="2400" dirty="0"/>
              <a:t>The assets in question are real property and the exchange is structured as a I.R.C. § 1031 exchange; or</a:t>
            </a:r>
          </a:p>
          <a:p>
            <a:r>
              <a:rPr lang="en-US" sz="2400"/>
              <a:t>The </a:t>
            </a:r>
            <a:r>
              <a:rPr lang="en-US" sz="2400" dirty="0"/>
              <a:t>assets are contributed by the resulting trusts to a partnership and are subsequently distributed, though consider the “mixing bowl” rules and their limitations.</a:t>
            </a:r>
          </a:p>
          <a:p>
            <a:endParaRPr lang="en-US" altLang="en-US" dirty="0"/>
          </a:p>
        </p:txBody>
      </p:sp>
    </p:spTree>
    <p:extLst>
      <p:ext uri="{BB962C8B-B14F-4D97-AF65-F5344CB8AC3E}">
        <p14:creationId xmlns:p14="http://schemas.microsoft.com/office/powerpoint/2010/main" val="2092528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6AFF2EF-3F24-4AD7-8C0D-41C13E964979}"/>
              </a:ext>
            </a:extLst>
          </p:cNvPr>
          <p:cNvSpPr>
            <a:spLocks noGrp="1" noChangeArrowheads="1"/>
          </p:cNvSpPr>
          <p:nvPr>
            <p:ph type="title"/>
          </p:nvPr>
        </p:nvSpPr>
        <p:spPr/>
        <p:txBody>
          <a:bodyPr/>
          <a:lstStyle/>
          <a:p>
            <a:pPr algn="l"/>
            <a:r>
              <a:rPr lang="en-US" dirty="0"/>
              <a:t>Special Assets</a:t>
            </a:r>
            <a:endParaRPr lang="en-US" altLang="en-US" dirty="0"/>
          </a:p>
        </p:txBody>
      </p:sp>
      <p:pic>
        <p:nvPicPr>
          <p:cNvPr id="4" name="Picture 2" descr="Special Asssets - Staff - Business and Financial Services - CSU">
            <a:extLst>
              <a:ext uri="{FF2B5EF4-FFF2-40B4-BE49-F238E27FC236}">
                <a16:creationId xmlns:a16="http://schemas.microsoft.com/office/drawing/2014/main" id="{75D65183-B10A-4AF2-97CB-DB4996CB401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2715" y="1600200"/>
            <a:ext cx="8598570" cy="3509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271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6AFF2EF-3F24-4AD7-8C0D-41C13E964979}"/>
              </a:ext>
            </a:extLst>
          </p:cNvPr>
          <p:cNvSpPr>
            <a:spLocks noGrp="1" noChangeArrowheads="1"/>
          </p:cNvSpPr>
          <p:nvPr>
            <p:ph type="title"/>
          </p:nvPr>
        </p:nvSpPr>
        <p:spPr/>
        <p:txBody>
          <a:bodyPr/>
          <a:lstStyle/>
          <a:p>
            <a:pPr algn="l"/>
            <a:r>
              <a:rPr lang="en-US" dirty="0"/>
              <a:t>Special Assets - Business Entities</a:t>
            </a:r>
            <a:endParaRPr lang="en-US" altLang="en-US" dirty="0"/>
          </a:p>
        </p:txBody>
      </p:sp>
      <p:sp>
        <p:nvSpPr>
          <p:cNvPr id="10243" name="Content Placeholder 2">
            <a:extLst>
              <a:ext uri="{FF2B5EF4-FFF2-40B4-BE49-F238E27FC236}">
                <a16:creationId xmlns:a16="http://schemas.microsoft.com/office/drawing/2014/main" id="{8F6C0AC3-36C8-4660-AE0F-CC779D8EEC3F}"/>
              </a:ext>
            </a:extLst>
          </p:cNvPr>
          <p:cNvSpPr>
            <a:spLocks noGrp="1" noChangeArrowheads="1"/>
          </p:cNvSpPr>
          <p:nvPr>
            <p:ph idx="1"/>
          </p:nvPr>
        </p:nvSpPr>
        <p:spPr>
          <a:xfrm>
            <a:off x="457200" y="1371600"/>
            <a:ext cx="8229600" cy="4572000"/>
          </a:xfrm>
        </p:spPr>
        <p:txBody>
          <a:bodyPr/>
          <a:lstStyle/>
          <a:p>
            <a:pPr marL="0" indent="0">
              <a:buNone/>
            </a:pPr>
            <a:r>
              <a:rPr lang="en-US" sz="2400" dirty="0"/>
              <a:t>Review the stock/partnership/LLC agreement of any interest held by the trust as it may impose restrictions that may inhibit the transfer of such interest. </a:t>
            </a:r>
          </a:p>
          <a:p>
            <a:pPr marL="0" indent="0">
              <a:buNone/>
            </a:pPr>
            <a:endParaRPr lang="en-US" sz="2400" dirty="0"/>
          </a:p>
          <a:p>
            <a:pPr marL="0" indent="0">
              <a:buNone/>
            </a:pPr>
            <a:r>
              <a:rPr lang="en-US" sz="2400" dirty="0"/>
              <a:t>Ensure that the funding of such interest</a:t>
            </a:r>
          </a:p>
          <a:p>
            <a:pPr marL="0" indent="0">
              <a:spcBef>
                <a:spcPts val="0"/>
              </a:spcBef>
              <a:buNone/>
            </a:pPr>
            <a:r>
              <a:rPr lang="en-US" sz="2400" dirty="0"/>
              <a:t>is not a “transfer” that triggers a buy-sell </a:t>
            </a:r>
          </a:p>
          <a:p>
            <a:pPr marL="0" indent="0">
              <a:spcBef>
                <a:spcPts val="0"/>
              </a:spcBef>
              <a:buNone/>
            </a:pPr>
            <a:r>
              <a:rPr lang="en-US" sz="2400" dirty="0"/>
              <a:t>right.</a:t>
            </a:r>
          </a:p>
          <a:p>
            <a:pPr marL="0" indent="0">
              <a:buNone/>
            </a:pPr>
            <a:r>
              <a:rPr lang="en-US" sz="2400" dirty="0"/>
              <a:t> </a:t>
            </a:r>
          </a:p>
          <a:p>
            <a:pPr marL="0" indent="0">
              <a:buNone/>
            </a:pPr>
            <a:r>
              <a:rPr lang="en-US" sz="2400" dirty="0"/>
              <a:t>Where the original trust holds S corporation shares consider whether the severance causes a change from ESBT to a QSST (e.g. qualified severance of a pot trust)?</a:t>
            </a:r>
          </a:p>
          <a:p>
            <a:endParaRPr lang="en-US" altLang="en-US" dirty="0"/>
          </a:p>
        </p:txBody>
      </p:sp>
      <p:pic>
        <p:nvPicPr>
          <p:cNvPr id="4" name="Picture 2" descr="Buy-Sell Agreements with Indexed Universal Life Insurance - Live ...">
            <a:extLst>
              <a:ext uri="{FF2B5EF4-FFF2-40B4-BE49-F238E27FC236}">
                <a16:creationId xmlns:a16="http://schemas.microsoft.com/office/drawing/2014/main" id="{2005121C-AB40-4973-A5E1-9EA5EA2735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590800"/>
            <a:ext cx="2529796" cy="1960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76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6AFF2EF-3F24-4AD7-8C0D-41C13E964979}"/>
              </a:ext>
            </a:extLst>
          </p:cNvPr>
          <p:cNvSpPr>
            <a:spLocks noGrp="1" noChangeArrowheads="1"/>
          </p:cNvSpPr>
          <p:nvPr>
            <p:ph type="title"/>
          </p:nvPr>
        </p:nvSpPr>
        <p:spPr/>
        <p:txBody>
          <a:bodyPr/>
          <a:lstStyle/>
          <a:p>
            <a:pPr algn="l"/>
            <a:r>
              <a:rPr lang="en-US" altLang="en-US" dirty="0">
                <a:latin typeface="+mj-lt"/>
                <a:cs typeface="Trebuchet MS" panose="020B0603020202020204" pitchFamily="34" charset="0"/>
              </a:rPr>
              <a:t>The Problem</a:t>
            </a:r>
            <a:endParaRPr lang="en-US" altLang="en-US" dirty="0">
              <a:latin typeface="+mj-lt"/>
            </a:endParaRPr>
          </a:p>
        </p:txBody>
      </p:sp>
      <p:sp>
        <p:nvSpPr>
          <p:cNvPr id="10243" name="Content Placeholder 2">
            <a:extLst>
              <a:ext uri="{FF2B5EF4-FFF2-40B4-BE49-F238E27FC236}">
                <a16:creationId xmlns:a16="http://schemas.microsoft.com/office/drawing/2014/main" id="{8F6C0AC3-36C8-4660-AE0F-CC779D8EEC3F}"/>
              </a:ext>
            </a:extLst>
          </p:cNvPr>
          <p:cNvSpPr>
            <a:spLocks noGrp="1" noChangeArrowheads="1"/>
          </p:cNvSpPr>
          <p:nvPr>
            <p:ph idx="1"/>
          </p:nvPr>
        </p:nvSpPr>
        <p:spPr>
          <a:xfrm>
            <a:off x="457200" y="1371600"/>
            <a:ext cx="8229600" cy="4572000"/>
          </a:xfrm>
        </p:spPr>
        <p:txBody>
          <a:bodyPr/>
          <a:lstStyle/>
          <a:p>
            <a:pPr marL="0" indent="0">
              <a:buNone/>
            </a:pPr>
            <a:r>
              <a:rPr lang="en-US" altLang="en-US" sz="2400" dirty="0">
                <a:latin typeface="+mj-lt"/>
                <a:cs typeface="Trebuchet MS" panose="020B0603020202020204" pitchFamily="34" charset="0"/>
              </a:rPr>
              <a:t>Dan died in 1998 and created a testamentary trust for the benefit of his child, Cathy.  The trust provides Cathy discretionary income and principal to her for her lifetime.  Upon Cathy’s death, the remainder of trust distributes in further trust to Cathy’s descendants, per capita. On Dan’s estate tax return, the executor allocated Dan’s remaining GST exemption of $450,000 to the trust, which had been funded with $1,000,000 of assets.</a:t>
            </a:r>
          </a:p>
          <a:p>
            <a:pPr marL="0" indent="0">
              <a:buNone/>
            </a:pPr>
            <a:r>
              <a:rPr lang="en-US" altLang="en-US" sz="2400" dirty="0">
                <a:latin typeface="+mj-lt"/>
                <a:cs typeface="Trebuchet MS" panose="020B0603020202020204" pitchFamily="34" charset="0"/>
              </a:rPr>
              <a:t>Today the value of the trust assets is $10,000,000. Cathy is concerned about the tax consequences that would result upon her death.</a:t>
            </a:r>
          </a:p>
          <a:p>
            <a:endParaRPr lang="en-US" altLang="en-US" dirty="0">
              <a:latin typeface="+mj-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6AFF2EF-3F24-4AD7-8C0D-41C13E964979}"/>
              </a:ext>
            </a:extLst>
          </p:cNvPr>
          <p:cNvSpPr>
            <a:spLocks noGrp="1" noChangeArrowheads="1"/>
          </p:cNvSpPr>
          <p:nvPr>
            <p:ph type="title"/>
          </p:nvPr>
        </p:nvSpPr>
        <p:spPr/>
        <p:txBody>
          <a:bodyPr/>
          <a:lstStyle/>
          <a:p>
            <a:pPr algn="l"/>
            <a:r>
              <a:rPr lang="en-US" dirty="0"/>
              <a:t>Special Assets - Interests in Investment Funds</a:t>
            </a:r>
            <a:endParaRPr lang="en-US" altLang="en-US" dirty="0"/>
          </a:p>
        </p:txBody>
      </p:sp>
      <p:sp>
        <p:nvSpPr>
          <p:cNvPr id="10243" name="Content Placeholder 2">
            <a:extLst>
              <a:ext uri="{FF2B5EF4-FFF2-40B4-BE49-F238E27FC236}">
                <a16:creationId xmlns:a16="http://schemas.microsoft.com/office/drawing/2014/main" id="{8F6C0AC3-36C8-4660-AE0F-CC779D8EEC3F}"/>
              </a:ext>
            </a:extLst>
          </p:cNvPr>
          <p:cNvSpPr>
            <a:spLocks noGrp="1" noChangeArrowheads="1"/>
          </p:cNvSpPr>
          <p:nvPr>
            <p:ph idx="1"/>
          </p:nvPr>
        </p:nvSpPr>
        <p:spPr>
          <a:xfrm>
            <a:off x="457200" y="1371600"/>
            <a:ext cx="8229600" cy="4572000"/>
          </a:xfrm>
        </p:spPr>
        <p:txBody>
          <a:bodyPr/>
          <a:lstStyle/>
          <a:p>
            <a:pPr marL="0" indent="0">
              <a:buNone/>
            </a:pPr>
            <a:endParaRPr lang="en-US" sz="2400" dirty="0"/>
          </a:p>
          <a:p>
            <a:pPr marL="0" indent="0">
              <a:buNone/>
            </a:pPr>
            <a:endParaRPr lang="en-US" sz="2400" dirty="0"/>
          </a:p>
          <a:p>
            <a:pPr marL="0" indent="0">
              <a:buNone/>
            </a:pPr>
            <a:r>
              <a:rPr lang="en-US" sz="2400" dirty="0"/>
              <a:t>Investment funds are typically transferable and valued as of specific dates (e.g. 1</a:t>
            </a:r>
            <a:r>
              <a:rPr lang="en-US" sz="2400" baseline="30000" dirty="0"/>
              <a:t>st</a:t>
            </a:r>
            <a:r>
              <a:rPr lang="en-US" sz="2400" dirty="0"/>
              <a:t> day of the month).  Accordingly, the trustee should consider the valuation dates of any investment funds that the original trust may hold in establishing the date of severance so that such interests may be valued for purposes of the qualified severance.</a:t>
            </a:r>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 </a:t>
            </a:r>
            <a:endParaRPr lang="en-US" altLang="en-US" dirty="0"/>
          </a:p>
        </p:txBody>
      </p:sp>
    </p:spTree>
    <p:extLst>
      <p:ext uri="{BB962C8B-B14F-4D97-AF65-F5344CB8AC3E}">
        <p14:creationId xmlns:p14="http://schemas.microsoft.com/office/powerpoint/2010/main" val="4178443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6AFF2EF-3F24-4AD7-8C0D-41C13E964979}"/>
              </a:ext>
            </a:extLst>
          </p:cNvPr>
          <p:cNvSpPr>
            <a:spLocks noGrp="1" noChangeArrowheads="1"/>
          </p:cNvSpPr>
          <p:nvPr>
            <p:ph type="title"/>
          </p:nvPr>
        </p:nvSpPr>
        <p:spPr/>
        <p:txBody>
          <a:bodyPr/>
          <a:lstStyle/>
          <a:p>
            <a:pPr algn="l"/>
            <a:r>
              <a:rPr lang="en-US" dirty="0"/>
              <a:t>Special Assets - 1031(f) Property</a:t>
            </a:r>
            <a:endParaRPr lang="en-US" altLang="en-US" dirty="0"/>
          </a:p>
        </p:txBody>
      </p:sp>
      <p:sp>
        <p:nvSpPr>
          <p:cNvPr id="10243" name="Content Placeholder 2">
            <a:extLst>
              <a:ext uri="{FF2B5EF4-FFF2-40B4-BE49-F238E27FC236}">
                <a16:creationId xmlns:a16="http://schemas.microsoft.com/office/drawing/2014/main" id="{8F6C0AC3-36C8-4660-AE0F-CC779D8EEC3F}"/>
              </a:ext>
            </a:extLst>
          </p:cNvPr>
          <p:cNvSpPr>
            <a:spLocks noGrp="1" noChangeArrowheads="1"/>
          </p:cNvSpPr>
          <p:nvPr>
            <p:ph idx="1"/>
          </p:nvPr>
        </p:nvSpPr>
        <p:spPr>
          <a:xfrm>
            <a:off x="457200" y="1371600"/>
            <a:ext cx="8229600" cy="4572000"/>
          </a:xfrm>
        </p:spPr>
        <p:txBody>
          <a:bodyPr/>
          <a:lstStyle/>
          <a:p>
            <a:pPr marL="0" indent="0">
              <a:buNone/>
            </a:pPr>
            <a:r>
              <a:rPr lang="en-US" sz="2000" dirty="0">
                <a:latin typeface="+mj-lt"/>
              </a:rPr>
              <a:t>As discussed above, one way of moving real property between exempt and non-exempt trusts on a tax-free basis is via a I.R.C. §</a:t>
            </a:r>
            <a:r>
              <a:rPr lang="en-US" sz="2000" dirty="0">
                <a:latin typeface="+mj-lt"/>
                <a:ea typeface="Times New Roman" panose="02020603050405020304" pitchFamily="18" charset="0"/>
              </a:rPr>
              <a:t> 1031 exchange.  However, consider subsection (f). </a:t>
            </a:r>
          </a:p>
          <a:p>
            <a:pPr marL="0" indent="0">
              <a:buNone/>
            </a:pPr>
            <a:endParaRPr lang="en-US" sz="600" dirty="0">
              <a:latin typeface="+mj-lt"/>
            </a:endParaRPr>
          </a:p>
          <a:p>
            <a:pPr marL="0" indent="0">
              <a:buNone/>
            </a:pPr>
            <a:r>
              <a:rPr lang="en-US" sz="2000" dirty="0">
                <a:latin typeface="+mj-lt"/>
              </a:rPr>
              <a:t>Under I.R.C. § 1031(f), a taxpayer exchanging like-kind property with a “related person” may recognize gain if, within 2 years of the date of the last transfer, the (1) related person disposes of the relinquished property or (2) the taxpayer disposes of the replacement property. The taxpayer recognizes any gain in the taxable year in which the disposition occurs. The term “related person” includes relationships described in § 267(b).</a:t>
            </a:r>
          </a:p>
          <a:p>
            <a:pPr marL="0" indent="0">
              <a:buNone/>
            </a:pPr>
            <a:endParaRPr lang="en-US" sz="600" dirty="0">
              <a:latin typeface="+mj-lt"/>
            </a:endParaRPr>
          </a:p>
          <a:p>
            <a:pPr marL="0" indent="0">
              <a:buNone/>
            </a:pPr>
            <a:r>
              <a:rPr lang="en-US" sz="2000" dirty="0">
                <a:latin typeface="+mj-lt"/>
              </a:rPr>
              <a:t>Under I.R.C. § 267(b) a related person includes a fiduciary of a trust and a fiduciary of another trust, if the same person is the grantor of both trusts.</a:t>
            </a:r>
            <a:endParaRPr lang="en-US" altLang="en-US" sz="2000" dirty="0">
              <a:latin typeface="+mj-lt"/>
            </a:endParaRPr>
          </a:p>
        </p:txBody>
      </p:sp>
    </p:spTree>
    <p:extLst>
      <p:ext uri="{BB962C8B-B14F-4D97-AF65-F5344CB8AC3E}">
        <p14:creationId xmlns:p14="http://schemas.microsoft.com/office/powerpoint/2010/main" val="527015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6AFF2EF-3F24-4AD7-8C0D-41C13E964979}"/>
              </a:ext>
            </a:extLst>
          </p:cNvPr>
          <p:cNvSpPr>
            <a:spLocks noGrp="1" noChangeArrowheads="1"/>
          </p:cNvSpPr>
          <p:nvPr>
            <p:ph type="title"/>
          </p:nvPr>
        </p:nvSpPr>
        <p:spPr>
          <a:xfrm>
            <a:off x="457200" y="76200"/>
            <a:ext cx="8229600" cy="838200"/>
          </a:xfrm>
        </p:spPr>
        <p:txBody>
          <a:bodyPr wrap="square" anchor="ctr">
            <a:normAutofit/>
          </a:bodyPr>
          <a:lstStyle/>
          <a:p>
            <a:pPr algn="l"/>
            <a:r>
              <a:rPr lang="en-US" dirty="0"/>
              <a:t>Reporting</a:t>
            </a:r>
            <a:endParaRPr lang="en-US" altLang="en-US" dirty="0"/>
          </a:p>
        </p:txBody>
      </p:sp>
      <p:pic>
        <p:nvPicPr>
          <p:cNvPr id="4" name="Picture 2">
            <a:extLst>
              <a:ext uri="{FF2B5EF4-FFF2-40B4-BE49-F238E27FC236}">
                <a16:creationId xmlns:a16="http://schemas.microsoft.com/office/drawing/2014/main" id="{5A4E71BF-25F2-4C09-8E48-65CA993A912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16364" y="1066800"/>
            <a:ext cx="5911272" cy="4876800"/>
          </a:xfrm>
          <a:prstGeom prst="rect">
            <a:avLst/>
          </a:prstGeom>
          <a:solidFill>
            <a:srgbClr val="FFFFFF"/>
          </a:solidFill>
        </p:spPr>
      </p:pic>
    </p:spTree>
    <p:extLst>
      <p:ext uri="{BB962C8B-B14F-4D97-AF65-F5344CB8AC3E}">
        <p14:creationId xmlns:p14="http://schemas.microsoft.com/office/powerpoint/2010/main" val="1495020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6AFF2EF-3F24-4AD7-8C0D-41C13E964979}"/>
              </a:ext>
            </a:extLst>
          </p:cNvPr>
          <p:cNvSpPr>
            <a:spLocks noGrp="1" noChangeArrowheads="1"/>
          </p:cNvSpPr>
          <p:nvPr>
            <p:ph type="title"/>
          </p:nvPr>
        </p:nvSpPr>
        <p:spPr/>
        <p:txBody>
          <a:bodyPr/>
          <a:lstStyle/>
          <a:p>
            <a:pPr algn="l"/>
            <a:r>
              <a:rPr lang="en-US" dirty="0"/>
              <a:t>Reporting - Form 706-GS(T)</a:t>
            </a:r>
            <a:endParaRPr lang="en-US" altLang="en-US" dirty="0"/>
          </a:p>
        </p:txBody>
      </p:sp>
      <p:sp>
        <p:nvSpPr>
          <p:cNvPr id="10243" name="Content Placeholder 2">
            <a:extLst>
              <a:ext uri="{FF2B5EF4-FFF2-40B4-BE49-F238E27FC236}">
                <a16:creationId xmlns:a16="http://schemas.microsoft.com/office/drawing/2014/main" id="{8F6C0AC3-36C8-4660-AE0F-CC779D8EEC3F}"/>
              </a:ext>
            </a:extLst>
          </p:cNvPr>
          <p:cNvSpPr>
            <a:spLocks noGrp="1" noChangeArrowheads="1"/>
          </p:cNvSpPr>
          <p:nvPr>
            <p:ph idx="1"/>
          </p:nvPr>
        </p:nvSpPr>
        <p:spPr>
          <a:xfrm>
            <a:off x="457200" y="1371600"/>
            <a:ext cx="8229600" cy="4572000"/>
          </a:xfrm>
        </p:spPr>
        <p:txBody>
          <a:bodyPr/>
          <a:lstStyle/>
          <a:p>
            <a:pPr marL="0" indent="0">
              <a:buNone/>
            </a:pPr>
            <a:r>
              <a:rPr lang="en-US" sz="2400" dirty="0"/>
              <a:t>The requirements for reporting a qualified severance are set forth in Treas. Reg. § 26.2642-6(e).</a:t>
            </a:r>
          </a:p>
          <a:p>
            <a:pPr marL="0" indent="0">
              <a:buNone/>
            </a:pPr>
            <a:endParaRPr lang="en-US" sz="700" dirty="0"/>
          </a:p>
          <a:p>
            <a:pPr marL="0" indent="0">
              <a:buNone/>
            </a:pPr>
            <a:r>
              <a:rPr lang="en-US" sz="2400" dirty="0"/>
              <a:t>The words “Qualified Severance” must appear atop IRS Form 706-GS(T).</a:t>
            </a:r>
          </a:p>
          <a:p>
            <a:pPr marL="0" indent="0">
              <a:buNone/>
            </a:pPr>
            <a:endParaRPr lang="en-US" sz="700" dirty="0"/>
          </a:p>
          <a:p>
            <a:pPr marL="0" indent="0">
              <a:buNone/>
            </a:pPr>
            <a:r>
              <a:rPr lang="en-US" sz="2400" u="sng" dirty="0"/>
              <a:t>Due date</a:t>
            </a:r>
            <a:r>
              <a:rPr lang="en-US" sz="2400" dirty="0"/>
              <a:t>.  Notice to the IRS should be mailed by the due date of the gift tax return (including extensions) for gifts made during the year in which the severance occurred.</a:t>
            </a:r>
          </a:p>
          <a:p>
            <a:pPr marL="0" indent="0">
              <a:buNone/>
            </a:pPr>
            <a:endParaRPr lang="en-US" sz="700" dirty="0"/>
          </a:p>
          <a:p>
            <a:pPr marL="0" indent="0">
              <a:buNone/>
            </a:pPr>
            <a:r>
              <a:rPr lang="en-US" sz="2400" dirty="0"/>
              <a:t>Information concerning the original trust and the resulting trusts is required.</a:t>
            </a:r>
          </a:p>
          <a:p>
            <a:endParaRPr lang="en-US" altLang="en-US" dirty="0"/>
          </a:p>
        </p:txBody>
      </p:sp>
    </p:spTree>
    <p:extLst>
      <p:ext uri="{BB962C8B-B14F-4D97-AF65-F5344CB8AC3E}">
        <p14:creationId xmlns:p14="http://schemas.microsoft.com/office/powerpoint/2010/main" val="15579382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6AFF2EF-3F24-4AD7-8C0D-41C13E964979}"/>
              </a:ext>
            </a:extLst>
          </p:cNvPr>
          <p:cNvSpPr>
            <a:spLocks noGrp="1" noChangeArrowheads="1"/>
          </p:cNvSpPr>
          <p:nvPr>
            <p:ph type="title"/>
          </p:nvPr>
        </p:nvSpPr>
        <p:spPr/>
        <p:txBody>
          <a:bodyPr/>
          <a:lstStyle/>
          <a:p>
            <a:pPr algn="l"/>
            <a:r>
              <a:rPr lang="en-US" dirty="0"/>
              <a:t>Reporting - Requirements</a:t>
            </a:r>
            <a:endParaRPr lang="en-US" altLang="en-US" dirty="0"/>
          </a:p>
        </p:txBody>
      </p:sp>
      <p:sp>
        <p:nvSpPr>
          <p:cNvPr id="10243" name="Content Placeholder 2">
            <a:extLst>
              <a:ext uri="{FF2B5EF4-FFF2-40B4-BE49-F238E27FC236}">
                <a16:creationId xmlns:a16="http://schemas.microsoft.com/office/drawing/2014/main" id="{8F6C0AC3-36C8-4660-AE0F-CC779D8EEC3F}"/>
              </a:ext>
            </a:extLst>
          </p:cNvPr>
          <p:cNvSpPr>
            <a:spLocks noGrp="1" noChangeArrowheads="1"/>
          </p:cNvSpPr>
          <p:nvPr>
            <p:ph idx="1"/>
          </p:nvPr>
        </p:nvSpPr>
        <p:spPr>
          <a:xfrm>
            <a:off x="457200" y="1371600"/>
            <a:ext cx="8686800" cy="4953000"/>
          </a:xfrm>
        </p:spPr>
        <p:txBody>
          <a:bodyPr/>
          <a:lstStyle/>
          <a:p>
            <a:pPr marL="0" indent="0">
              <a:buNone/>
            </a:pPr>
            <a:r>
              <a:rPr lang="en-US" sz="2400" dirty="0"/>
              <a:t>Information regarding the </a:t>
            </a:r>
            <a:r>
              <a:rPr lang="en-US" sz="2400" u="sng" dirty="0"/>
              <a:t>original</a:t>
            </a:r>
            <a:r>
              <a:rPr lang="en-US" sz="2400" dirty="0"/>
              <a:t> trust:</a:t>
            </a:r>
          </a:p>
          <a:p>
            <a:pPr marL="687388" lvl="1" indent="-460375">
              <a:buFont typeface="+mj-lt"/>
              <a:buAutoNum type="arabicPeriod"/>
            </a:pPr>
            <a:r>
              <a:rPr lang="en-US" sz="2000" dirty="0"/>
              <a:t>The name of the transferor;</a:t>
            </a:r>
          </a:p>
          <a:p>
            <a:pPr marL="687388" lvl="1" indent="-460375">
              <a:buFont typeface="+mj-lt"/>
              <a:buAutoNum type="arabicPeriod"/>
            </a:pPr>
            <a:r>
              <a:rPr lang="en-US" sz="2000" dirty="0"/>
              <a:t>The trust’s name and date of creation;</a:t>
            </a:r>
          </a:p>
          <a:p>
            <a:pPr marL="687388" lvl="1" indent="-460375">
              <a:buFont typeface="+mj-lt"/>
              <a:buAutoNum type="arabicPeriod"/>
            </a:pPr>
            <a:r>
              <a:rPr lang="en-US" sz="2000" dirty="0"/>
              <a:t>The trust’s tax identification number; and </a:t>
            </a:r>
          </a:p>
          <a:p>
            <a:pPr marL="687388" lvl="1" indent="-460375">
              <a:buFont typeface="+mj-lt"/>
              <a:buAutoNum type="arabicPeriod"/>
            </a:pPr>
            <a:r>
              <a:rPr lang="en-US" sz="2000" dirty="0"/>
              <a:t>The pre-severance inclusion ratio.</a:t>
            </a:r>
          </a:p>
          <a:p>
            <a:pPr marL="0" indent="0">
              <a:buNone/>
            </a:pPr>
            <a:endParaRPr lang="en-US" sz="700" dirty="0"/>
          </a:p>
          <a:p>
            <a:pPr marL="0" indent="0">
              <a:buNone/>
            </a:pPr>
            <a:r>
              <a:rPr lang="en-US" sz="2400" dirty="0"/>
              <a:t>Information regarding each of the </a:t>
            </a:r>
            <a:r>
              <a:rPr lang="en-US" sz="2400" u="sng" dirty="0"/>
              <a:t>resulting</a:t>
            </a:r>
            <a:r>
              <a:rPr lang="en-US" sz="2400" dirty="0"/>
              <a:t> trusts:</a:t>
            </a:r>
          </a:p>
          <a:p>
            <a:pPr marL="687388" lvl="1" indent="-460375">
              <a:buFont typeface="+mj-lt"/>
              <a:buAutoNum type="arabicPeriod"/>
            </a:pPr>
            <a:r>
              <a:rPr lang="en-US" sz="2000" dirty="0"/>
              <a:t>The trust’s name and tax identification number;</a:t>
            </a:r>
          </a:p>
          <a:p>
            <a:pPr marL="687388" lvl="1" indent="-460375">
              <a:buFont typeface="+mj-lt"/>
              <a:buAutoNum type="arabicPeriod"/>
            </a:pPr>
            <a:r>
              <a:rPr lang="en-US" sz="2000" dirty="0"/>
              <a:t>The date of severance;</a:t>
            </a:r>
          </a:p>
          <a:p>
            <a:pPr marL="687388" lvl="1" indent="-460375">
              <a:buFont typeface="+mj-lt"/>
              <a:buAutoNum type="arabicPeriod"/>
            </a:pPr>
            <a:r>
              <a:rPr lang="en-US" sz="2000" dirty="0"/>
              <a:t>The fraction of the total assets of the original trust received by each resulting trust;</a:t>
            </a:r>
          </a:p>
          <a:p>
            <a:pPr marL="687388" lvl="1" indent="-460375">
              <a:buFont typeface="+mj-lt"/>
              <a:buAutoNum type="arabicPeriod"/>
            </a:pPr>
            <a:r>
              <a:rPr lang="en-US" sz="2000" dirty="0"/>
              <a:t>Other details explaining the basis for funding each resulting trust; and </a:t>
            </a:r>
          </a:p>
          <a:p>
            <a:pPr marL="687388" lvl="1" indent="-460375">
              <a:buFont typeface="+mj-lt"/>
              <a:buAutoNum type="arabicPeriod"/>
            </a:pPr>
            <a:r>
              <a:rPr lang="en-US" sz="2000" dirty="0"/>
              <a:t>The inclusion ratio.</a:t>
            </a:r>
          </a:p>
          <a:p>
            <a:endParaRPr lang="en-US" altLang="en-US" dirty="0"/>
          </a:p>
        </p:txBody>
      </p:sp>
      <p:pic>
        <p:nvPicPr>
          <p:cNvPr id="4" name="Picture 2">
            <a:extLst>
              <a:ext uri="{FF2B5EF4-FFF2-40B4-BE49-F238E27FC236}">
                <a16:creationId xmlns:a16="http://schemas.microsoft.com/office/drawing/2014/main" id="{EBCD54E5-2319-4635-A6D5-B5B6DF8496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00200"/>
            <a:ext cx="2903485" cy="163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791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6AFF2EF-3F24-4AD7-8C0D-41C13E964979}"/>
              </a:ext>
            </a:extLst>
          </p:cNvPr>
          <p:cNvSpPr>
            <a:spLocks noGrp="1" noChangeArrowheads="1"/>
          </p:cNvSpPr>
          <p:nvPr>
            <p:ph type="title"/>
          </p:nvPr>
        </p:nvSpPr>
        <p:spPr/>
        <p:txBody>
          <a:bodyPr/>
          <a:lstStyle/>
          <a:p>
            <a:pPr algn="l"/>
            <a:r>
              <a:rPr lang="en-US" dirty="0"/>
              <a:t>Reporting - What Else?</a:t>
            </a:r>
            <a:endParaRPr lang="en-US" altLang="en-US" dirty="0"/>
          </a:p>
        </p:txBody>
      </p:sp>
      <p:sp>
        <p:nvSpPr>
          <p:cNvPr id="10243" name="Content Placeholder 2">
            <a:extLst>
              <a:ext uri="{FF2B5EF4-FFF2-40B4-BE49-F238E27FC236}">
                <a16:creationId xmlns:a16="http://schemas.microsoft.com/office/drawing/2014/main" id="{8F6C0AC3-36C8-4660-AE0F-CC779D8EEC3F}"/>
              </a:ext>
            </a:extLst>
          </p:cNvPr>
          <p:cNvSpPr>
            <a:spLocks noGrp="1" noChangeArrowheads="1"/>
          </p:cNvSpPr>
          <p:nvPr>
            <p:ph idx="1"/>
          </p:nvPr>
        </p:nvSpPr>
        <p:spPr>
          <a:xfrm>
            <a:off x="457200" y="1371600"/>
            <a:ext cx="8077200" cy="4572000"/>
          </a:xfrm>
        </p:spPr>
        <p:txBody>
          <a:bodyPr/>
          <a:lstStyle/>
          <a:p>
            <a:pPr marL="0" indent="0">
              <a:buNone/>
            </a:pPr>
            <a:r>
              <a:rPr lang="en-US" dirty="0"/>
              <a:t>Consider including with the Form 706-GS(T):</a:t>
            </a:r>
          </a:p>
          <a:p>
            <a:pPr marL="461963" lvl="1" indent="-234950"/>
            <a:r>
              <a:rPr lang="en-US" sz="2400" dirty="0"/>
              <a:t>Calculation of the trust’s inclusion ratio prior to qualified severance</a:t>
            </a:r>
          </a:p>
          <a:p>
            <a:pPr marL="461963" lvl="1" indent="-234950"/>
            <a:r>
              <a:rPr lang="en-US" sz="2400" dirty="0"/>
              <a:t>Items that substantiate “other details” under Treas. Reg. § 26.2642-6(e)(3)(iv), such as:</a:t>
            </a:r>
          </a:p>
          <a:p>
            <a:pPr marL="914400" lvl="2" indent="-227013"/>
            <a:r>
              <a:rPr lang="en-US" sz="2000" dirty="0"/>
              <a:t>A funding plan</a:t>
            </a:r>
          </a:p>
          <a:p>
            <a:pPr marL="1376363" lvl="3" indent="-234950">
              <a:buAutoNum type="arabicPeriod"/>
            </a:pPr>
            <a:r>
              <a:rPr lang="en-US" sz="1800" dirty="0"/>
              <a:t>Assets of exempt and non-exempt trusts</a:t>
            </a:r>
          </a:p>
          <a:p>
            <a:pPr marL="1376363" lvl="3" indent="-234950">
              <a:buAutoNum type="arabicPeriod"/>
            </a:pPr>
            <a:r>
              <a:rPr lang="en-US" sz="1800" dirty="0"/>
              <a:t>Value of each asset as of date of severance</a:t>
            </a:r>
          </a:p>
          <a:p>
            <a:pPr marL="1376363" lvl="3" indent="-234950">
              <a:buAutoNum type="arabicPeriod"/>
            </a:pPr>
            <a:r>
              <a:rPr lang="en-US" sz="1800" dirty="0"/>
              <a:t>Funding date of each asset</a:t>
            </a:r>
          </a:p>
          <a:p>
            <a:pPr marL="0" indent="0">
              <a:buNone/>
            </a:pPr>
            <a:endParaRPr lang="en-US" sz="700" dirty="0"/>
          </a:p>
          <a:p>
            <a:pPr marL="914400" lvl="2" indent="-227013"/>
            <a:r>
              <a:rPr lang="en-US" sz="2000" dirty="0"/>
              <a:t>Appraisals (although appraisals are not expressly required, provide if resulting trusts are funded on a non-pro rata basis)</a:t>
            </a:r>
          </a:p>
          <a:p>
            <a:endParaRPr lang="en-US" altLang="en-US" dirty="0"/>
          </a:p>
        </p:txBody>
      </p:sp>
    </p:spTree>
    <p:extLst>
      <p:ext uri="{BB962C8B-B14F-4D97-AF65-F5344CB8AC3E}">
        <p14:creationId xmlns:p14="http://schemas.microsoft.com/office/powerpoint/2010/main" val="3849406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94BF903B-58A4-4DB1-9384-D4AF49F90602}"/>
              </a:ext>
            </a:extLst>
          </p:cNvPr>
          <p:cNvSpPr>
            <a:spLocks noGrp="1" noChangeArrowheads="1"/>
          </p:cNvSpPr>
          <p:nvPr>
            <p:ph type="title"/>
          </p:nvPr>
        </p:nvSpPr>
        <p:spPr/>
        <p:txBody>
          <a:bodyPr/>
          <a:lstStyle/>
          <a:p>
            <a:pPr algn="l"/>
            <a:r>
              <a:rPr lang="en-US" altLang="en-US" dirty="0"/>
              <a:t>Biography</a:t>
            </a:r>
          </a:p>
        </p:txBody>
      </p:sp>
      <p:sp>
        <p:nvSpPr>
          <p:cNvPr id="12291" name="Content Placeholder 2">
            <a:extLst>
              <a:ext uri="{FF2B5EF4-FFF2-40B4-BE49-F238E27FC236}">
                <a16:creationId xmlns:a16="http://schemas.microsoft.com/office/drawing/2014/main" id="{5B9A00B4-FFC4-4318-8420-BA573FDD5375}"/>
              </a:ext>
            </a:extLst>
          </p:cNvPr>
          <p:cNvSpPr>
            <a:spLocks noGrp="1" noChangeArrowheads="1"/>
          </p:cNvSpPr>
          <p:nvPr>
            <p:ph idx="1"/>
          </p:nvPr>
        </p:nvSpPr>
        <p:spPr>
          <a:xfrm>
            <a:off x="457200" y="1524000"/>
            <a:ext cx="8229600" cy="4419600"/>
          </a:xfrm>
        </p:spPr>
        <p:txBody>
          <a:bodyPr/>
          <a:lstStyle/>
          <a:p>
            <a:pPr marL="0" indent="0">
              <a:buNone/>
            </a:pPr>
            <a:r>
              <a:rPr lang="en-US" sz="1800" dirty="0"/>
              <a:t>Brian P. Tsu is a partner at Higgs Fletcher &amp; Mack LLP in San Diego. He is a Fellow of the American College of Trust and Estate Counsel (“ACTEC”) and is a Certified Specialist in both (1) Estate Planning, Trust &amp; Probate Law and (2) Taxation Law, each by the State Bar of California, Board of Legal Specialization.  He has also been selected by his peers for inclusion in The Best Lawyers in America® in the area of Trusts and Estates since 2016.</a:t>
            </a:r>
          </a:p>
          <a:p>
            <a:pPr marL="0" indent="0">
              <a:buNone/>
            </a:pPr>
            <a:endParaRPr lang="en-US" sz="500" dirty="0"/>
          </a:p>
          <a:p>
            <a:pPr marL="0" indent="0">
              <a:buNone/>
            </a:pPr>
            <a:r>
              <a:rPr lang="en-US" sz="1800" dirty="0"/>
              <a:t>Brian represents high-net-worth individuals in the areas of domestic and international estate planning, related areas of taxation and closely-held family business planning.  He also advises fiduciaries in complex trust and estate administrations, particularly when tax or cross-border issues are present.</a:t>
            </a:r>
          </a:p>
          <a:p>
            <a:pPr marL="0" indent="0">
              <a:buNone/>
            </a:pPr>
            <a:endParaRPr lang="en-US" sz="1800" dirty="0"/>
          </a:p>
          <a:p>
            <a:pPr marL="0" indent="0">
              <a:buNone/>
            </a:pPr>
            <a:r>
              <a:rPr lang="en-US" sz="1800" dirty="0">
                <a:hlinkClick r:id="rId2">
                  <a:extLst>
                    <a:ext uri="{A12FA001-AC4F-418D-AE19-62706E023703}">
                      <ahyp:hlinkClr xmlns:ahyp="http://schemas.microsoft.com/office/drawing/2018/hyperlinkcolor" val="tx"/>
                    </a:ext>
                  </a:extLst>
                </a:hlinkClick>
              </a:rPr>
              <a:t>tsub@higgslaw.com</a:t>
            </a:r>
            <a:endParaRPr lang="en-US" sz="1800" dirty="0"/>
          </a:p>
          <a:p>
            <a:pPr marL="0" indent="0">
              <a:buNone/>
            </a:pPr>
            <a:r>
              <a:rPr lang="en-US" sz="1800" dirty="0"/>
              <a:t>(619) 236-1551</a:t>
            </a:r>
            <a:endParaRPr lang="en-US" altLang="en-US" sz="1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56A87DD-C38A-4826-97D4-893EA19F62E7}"/>
              </a:ext>
            </a:extLst>
          </p:cNvPr>
          <p:cNvSpPr txBox="1">
            <a:spLocks noChangeArrowheads="1"/>
          </p:cNvSpPr>
          <p:nvPr/>
        </p:nvSpPr>
        <p:spPr bwMode="auto">
          <a:xfrm>
            <a:off x="457200" y="20574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3200" b="1">
                <a:solidFill>
                  <a:schemeClr val="bg1"/>
                </a:solidFill>
                <a:latin typeface="Montserrat" panose="00000500000000000000" pitchFamily="2" charset="0"/>
                <a:ea typeface="+mj-ea"/>
                <a:cs typeface="+mj-cs"/>
              </a:defRPr>
            </a:lvl1pPr>
            <a:lvl2pPr algn="ctr" rtl="0" eaLnBrk="0" fontAlgn="base" hangingPunct="0">
              <a:spcBef>
                <a:spcPct val="0"/>
              </a:spcBef>
              <a:spcAft>
                <a:spcPct val="0"/>
              </a:spcAft>
              <a:defRPr sz="3200" b="1">
                <a:solidFill>
                  <a:schemeClr val="bg1"/>
                </a:solidFill>
                <a:latin typeface="Montserrat" pitchFamily="2" charset="0"/>
              </a:defRPr>
            </a:lvl2pPr>
            <a:lvl3pPr algn="ctr" rtl="0" eaLnBrk="0" fontAlgn="base" hangingPunct="0">
              <a:spcBef>
                <a:spcPct val="0"/>
              </a:spcBef>
              <a:spcAft>
                <a:spcPct val="0"/>
              </a:spcAft>
              <a:defRPr sz="3200" b="1">
                <a:solidFill>
                  <a:schemeClr val="bg1"/>
                </a:solidFill>
                <a:latin typeface="Montserrat" pitchFamily="2" charset="0"/>
              </a:defRPr>
            </a:lvl3pPr>
            <a:lvl4pPr algn="ctr" rtl="0" eaLnBrk="0" fontAlgn="base" hangingPunct="0">
              <a:spcBef>
                <a:spcPct val="0"/>
              </a:spcBef>
              <a:spcAft>
                <a:spcPct val="0"/>
              </a:spcAft>
              <a:defRPr sz="3200" b="1">
                <a:solidFill>
                  <a:schemeClr val="bg1"/>
                </a:solidFill>
                <a:latin typeface="Montserrat" pitchFamily="2" charset="0"/>
              </a:defRPr>
            </a:lvl4pPr>
            <a:lvl5pPr algn="ctr" rtl="0" eaLnBrk="0" fontAlgn="base" hangingPunct="0">
              <a:spcBef>
                <a:spcPct val="0"/>
              </a:spcBef>
              <a:spcAft>
                <a:spcPct val="0"/>
              </a:spcAft>
              <a:defRPr sz="3200" b="1">
                <a:solidFill>
                  <a:schemeClr val="bg1"/>
                </a:solidFill>
                <a:latin typeface="Montserrat" pitchFamily="2"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pPr>
              <a:defRPr/>
            </a:pPr>
            <a:r>
              <a:rPr lang="en-US" altLang="en-US" sz="4400" kern="0" dirty="0">
                <a:solidFill>
                  <a:srgbClr val="005E85"/>
                </a:solidFill>
                <a:latin typeface="Arial" panose="020B0604020202020204" pitchFamily="34" charset="0"/>
              </a:rPr>
              <a:t>Questions?</a:t>
            </a:r>
          </a:p>
        </p:txBody>
      </p:sp>
      <p:sp>
        <p:nvSpPr>
          <p:cNvPr id="5" name="Content Placeholder 2">
            <a:extLst>
              <a:ext uri="{FF2B5EF4-FFF2-40B4-BE49-F238E27FC236}">
                <a16:creationId xmlns:a16="http://schemas.microsoft.com/office/drawing/2014/main" id="{661F7045-80FE-43D8-B50D-8FEF45867518}"/>
              </a:ext>
            </a:extLst>
          </p:cNvPr>
          <p:cNvSpPr txBox="1">
            <a:spLocks noChangeArrowheads="1"/>
          </p:cNvSpPr>
          <p:nvPr/>
        </p:nvSpPr>
        <p:spPr bwMode="auto">
          <a:xfrm>
            <a:off x="457200" y="3048000"/>
            <a:ext cx="822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F88D2B"/>
              </a:buClr>
              <a:buFont typeface="Arial" panose="020B0604020202020204" pitchFamily="34" charset="0"/>
              <a:buChar char="•"/>
              <a:defRPr sz="2800">
                <a:solidFill>
                  <a:srgbClr val="005E85"/>
                </a:solidFill>
                <a:latin typeface="Montserrat" panose="00000500000000000000" pitchFamily="2" charset="0"/>
                <a:ea typeface="+mn-ea"/>
                <a:cs typeface="+mn-cs"/>
              </a:defRPr>
            </a:lvl1pPr>
            <a:lvl2pPr marL="742950" indent="-285750" algn="l" rtl="0" eaLnBrk="0" fontAlgn="base" hangingPunct="0">
              <a:spcBef>
                <a:spcPct val="20000"/>
              </a:spcBef>
              <a:spcAft>
                <a:spcPct val="0"/>
              </a:spcAft>
              <a:buClr>
                <a:srgbClr val="F88D2B"/>
              </a:buClr>
              <a:buFont typeface="Arial" panose="020B0604020202020204" pitchFamily="34" charset="0"/>
              <a:buChar char="•"/>
              <a:defRPr sz="2800">
                <a:solidFill>
                  <a:srgbClr val="005E85"/>
                </a:solidFill>
                <a:latin typeface="Montserrat" panose="00000500000000000000" pitchFamily="2" charset="0"/>
              </a:defRPr>
            </a:lvl2pPr>
            <a:lvl3pPr marL="1143000" indent="-228600" algn="l" rtl="0" eaLnBrk="0" fontAlgn="base" hangingPunct="0">
              <a:spcBef>
                <a:spcPct val="20000"/>
              </a:spcBef>
              <a:spcAft>
                <a:spcPct val="0"/>
              </a:spcAft>
              <a:buClr>
                <a:srgbClr val="F88D2B"/>
              </a:buClr>
              <a:buFont typeface="Arial" panose="020B0604020202020204" pitchFamily="34" charset="0"/>
              <a:buChar char="•"/>
              <a:defRPr sz="2400">
                <a:solidFill>
                  <a:srgbClr val="005E85"/>
                </a:solidFill>
                <a:latin typeface="Montserrat" panose="00000500000000000000" pitchFamily="2" charset="0"/>
              </a:defRPr>
            </a:lvl3pPr>
            <a:lvl4pPr marL="1600200" indent="-228600" algn="l" rtl="0" eaLnBrk="0" fontAlgn="base" hangingPunct="0">
              <a:spcBef>
                <a:spcPct val="20000"/>
              </a:spcBef>
              <a:spcAft>
                <a:spcPct val="0"/>
              </a:spcAft>
              <a:buClr>
                <a:srgbClr val="F88D2B"/>
              </a:buClr>
              <a:buFont typeface="Arial" panose="020B0604020202020204" pitchFamily="34" charset="0"/>
              <a:buChar char="•"/>
              <a:defRPr sz="2000">
                <a:solidFill>
                  <a:srgbClr val="005E85"/>
                </a:solidFill>
                <a:latin typeface="Montserrat" panose="00000500000000000000" pitchFamily="2" charset="0"/>
              </a:defRPr>
            </a:lvl4pPr>
            <a:lvl5pPr marL="2057400" indent="-228600" algn="l" rtl="0" eaLnBrk="0" fontAlgn="base" hangingPunct="0">
              <a:spcBef>
                <a:spcPct val="20000"/>
              </a:spcBef>
              <a:spcAft>
                <a:spcPct val="0"/>
              </a:spcAft>
              <a:buClr>
                <a:srgbClr val="F88D2B"/>
              </a:buClr>
              <a:buFont typeface="Arial" panose="020B0604020202020204" pitchFamily="34" charset="0"/>
              <a:buChar char="•"/>
              <a:defRPr sz="2000">
                <a:solidFill>
                  <a:srgbClr val="005E85"/>
                </a:solidFill>
                <a:latin typeface="Montserrat" panose="00000500000000000000" pitchFamily="2" charset="0"/>
              </a:defRPr>
            </a:lvl5pPr>
            <a:lvl6pPr marL="2514600" indent="-228600" algn="l" rtl="0" fontAlgn="base">
              <a:spcBef>
                <a:spcPct val="20000"/>
              </a:spcBef>
              <a:spcAft>
                <a:spcPct val="0"/>
              </a:spcAft>
              <a:buClr>
                <a:srgbClr val="FFB805"/>
              </a:buClr>
              <a:buChar char="»"/>
              <a:defRPr sz="2000">
                <a:solidFill>
                  <a:srgbClr val="004D82"/>
                </a:solidFill>
                <a:latin typeface="+mn-lt"/>
              </a:defRPr>
            </a:lvl6pPr>
            <a:lvl7pPr marL="2971800" indent="-228600" algn="l" rtl="0" fontAlgn="base">
              <a:spcBef>
                <a:spcPct val="20000"/>
              </a:spcBef>
              <a:spcAft>
                <a:spcPct val="0"/>
              </a:spcAft>
              <a:buClr>
                <a:srgbClr val="FFB805"/>
              </a:buClr>
              <a:buChar char="»"/>
              <a:defRPr sz="2000">
                <a:solidFill>
                  <a:srgbClr val="004D82"/>
                </a:solidFill>
                <a:latin typeface="+mn-lt"/>
              </a:defRPr>
            </a:lvl7pPr>
            <a:lvl8pPr marL="3429000" indent="-228600" algn="l" rtl="0" fontAlgn="base">
              <a:spcBef>
                <a:spcPct val="20000"/>
              </a:spcBef>
              <a:spcAft>
                <a:spcPct val="0"/>
              </a:spcAft>
              <a:buClr>
                <a:srgbClr val="FFB805"/>
              </a:buClr>
              <a:buChar char="»"/>
              <a:defRPr sz="2000">
                <a:solidFill>
                  <a:srgbClr val="004D82"/>
                </a:solidFill>
                <a:latin typeface="+mn-lt"/>
              </a:defRPr>
            </a:lvl8pPr>
            <a:lvl9pPr marL="3886200" indent="-228600" algn="l" rtl="0" fontAlgn="base">
              <a:spcBef>
                <a:spcPct val="20000"/>
              </a:spcBef>
              <a:spcAft>
                <a:spcPct val="0"/>
              </a:spcAft>
              <a:buClr>
                <a:srgbClr val="FFB805"/>
              </a:buClr>
              <a:buChar char="»"/>
              <a:defRPr sz="2000">
                <a:solidFill>
                  <a:srgbClr val="004D82"/>
                </a:solidFill>
                <a:latin typeface="+mn-lt"/>
              </a:defRPr>
            </a:lvl9pPr>
          </a:lstStyle>
          <a:p>
            <a:pPr marL="0" indent="0" algn="ctr">
              <a:buFontTx/>
              <a:buNone/>
              <a:defRPr/>
            </a:pPr>
            <a:r>
              <a:rPr lang="en-US" altLang="en-US" kern="0" dirty="0">
                <a:latin typeface="Arial" panose="020B0604020202020204" pitchFamily="34" charset="0"/>
              </a:rPr>
              <a:t>All attendees can submit questions via the Q&amp;A feature on the webinar interface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6AFF2EF-3F24-4AD7-8C0D-41C13E964979}"/>
              </a:ext>
            </a:extLst>
          </p:cNvPr>
          <p:cNvSpPr>
            <a:spLocks noGrp="1" noChangeArrowheads="1"/>
          </p:cNvSpPr>
          <p:nvPr>
            <p:ph type="title"/>
          </p:nvPr>
        </p:nvSpPr>
        <p:spPr/>
        <p:txBody>
          <a:bodyPr/>
          <a:lstStyle/>
          <a:p>
            <a:pPr algn="l"/>
            <a:r>
              <a:rPr lang="en-US" dirty="0"/>
              <a:t>The Problem - The Issues</a:t>
            </a:r>
            <a:endParaRPr lang="en-US" altLang="en-US" dirty="0"/>
          </a:p>
        </p:txBody>
      </p:sp>
      <p:sp>
        <p:nvSpPr>
          <p:cNvPr id="10243" name="Content Placeholder 2">
            <a:extLst>
              <a:ext uri="{FF2B5EF4-FFF2-40B4-BE49-F238E27FC236}">
                <a16:creationId xmlns:a16="http://schemas.microsoft.com/office/drawing/2014/main" id="{8F6C0AC3-36C8-4660-AE0F-CC779D8EEC3F}"/>
              </a:ext>
            </a:extLst>
          </p:cNvPr>
          <p:cNvSpPr>
            <a:spLocks noGrp="1" noChangeArrowheads="1"/>
          </p:cNvSpPr>
          <p:nvPr>
            <p:ph idx="1"/>
          </p:nvPr>
        </p:nvSpPr>
        <p:spPr>
          <a:xfrm>
            <a:off x="457200" y="1371600"/>
            <a:ext cx="8382000" cy="4572000"/>
          </a:xfrm>
        </p:spPr>
        <p:txBody>
          <a:bodyPr/>
          <a:lstStyle/>
          <a:p>
            <a:pPr marL="0" indent="0">
              <a:buNone/>
            </a:pPr>
            <a:r>
              <a:rPr lang="en-US" sz="2400" dirty="0"/>
              <a:t>GST Tax</a:t>
            </a:r>
          </a:p>
          <a:p>
            <a:r>
              <a:rPr lang="en-US" sz="2400" dirty="0"/>
              <a:t>Trust has a mixed inclusion ratio of .55 (1-(450,000/1,000,000))</a:t>
            </a:r>
          </a:p>
          <a:p>
            <a:r>
              <a:rPr lang="en-US" sz="2400" dirty="0"/>
              <a:t>Taxable termination upon Cathy’s death at reduced rate of 22% (.55 x 40% GST tax rate) </a:t>
            </a:r>
          </a:p>
          <a:p>
            <a:r>
              <a:rPr lang="en-US" sz="2400" dirty="0"/>
              <a:t>What can be done?</a:t>
            </a:r>
          </a:p>
          <a:p>
            <a:pPr marL="457200" lvl="1" indent="0">
              <a:buNone/>
              <a:tabLst>
                <a:tab pos="687388" algn="l"/>
              </a:tabLst>
            </a:pPr>
            <a:r>
              <a:rPr lang="en-US" sz="2400" dirty="0">
                <a:solidFill>
                  <a:srgbClr val="F88D2B"/>
                </a:solidFill>
              </a:rPr>
              <a:t>-</a:t>
            </a:r>
            <a:r>
              <a:rPr lang="en-US" sz="2400" dirty="0"/>
              <a:t> 	Unavailability of late allocation – deceased transferor</a:t>
            </a:r>
          </a:p>
          <a:p>
            <a:pPr marL="457200" lvl="1" indent="0">
              <a:buNone/>
              <a:tabLst>
                <a:tab pos="687388" algn="l"/>
              </a:tabLst>
            </a:pPr>
            <a:r>
              <a:rPr lang="en-US" sz="2400" dirty="0">
                <a:solidFill>
                  <a:srgbClr val="F88D2B"/>
                </a:solidFill>
              </a:rPr>
              <a:t>-</a:t>
            </a:r>
            <a:r>
              <a:rPr lang="en-US" sz="2400" dirty="0"/>
              <a:t> 	Unavailability of Treas. Reg. § 26.2654-1(b) severance</a:t>
            </a:r>
          </a:p>
          <a:p>
            <a:pPr marL="457200" lvl="1" indent="0">
              <a:buNone/>
              <a:tabLst>
                <a:tab pos="687388" algn="l"/>
              </a:tabLst>
            </a:pPr>
            <a:r>
              <a:rPr lang="en-US" sz="2400" dirty="0">
                <a:solidFill>
                  <a:srgbClr val="F88D2B"/>
                </a:solidFill>
              </a:rPr>
              <a:t>-</a:t>
            </a:r>
            <a:r>
              <a:rPr lang="en-US" sz="2400" dirty="0"/>
              <a:t> 	Qualified severance is available</a:t>
            </a:r>
          </a:p>
          <a:p>
            <a:endParaRPr lang="en-US" altLang="en-US" dirty="0"/>
          </a:p>
        </p:txBody>
      </p:sp>
    </p:spTree>
    <p:extLst>
      <p:ext uri="{BB962C8B-B14F-4D97-AF65-F5344CB8AC3E}">
        <p14:creationId xmlns:p14="http://schemas.microsoft.com/office/powerpoint/2010/main" val="2503860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6AFF2EF-3F24-4AD7-8C0D-41C13E964979}"/>
              </a:ext>
            </a:extLst>
          </p:cNvPr>
          <p:cNvSpPr>
            <a:spLocks noGrp="1" noChangeArrowheads="1"/>
          </p:cNvSpPr>
          <p:nvPr>
            <p:ph type="title"/>
          </p:nvPr>
        </p:nvSpPr>
        <p:spPr/>
        <p:txBody>
          <a:bodyPr/>
          <a:lstStyle/>
          <a:p>
            <a:pPr algn="l"/>
            <a:r>
              <a:rPr lang="en-US" dirty="0"/>
              <a:t>The Problem - The Issues (cont’d)</a:t>
            </a:r>
            <a:endParaRPr lang="en-US" altLang="en-US" dirty="0"/>
          </a:p>
        </p:txBody>
      </p:sp>
      <p:sp>
        <p:nvSpPr>
          <p:cNvPr id="10243" name="Content Placeholder 2">
            <a:extLst>
              <a:ext uri="{FF2B5EF4-FFF2-40B4-BE49-F238E27FC236}">
                <a16:creationId xmlns:a16="http://schemas.microsoft.com/office/drawing/2014/main" id="{8F6C0AC3-36C8-4660-AE0F-CC779D8EEC3F}"/>
              </a:ext>
            </a:extLst>
          </p:cNvPr>
          <p:cNvSpPr>
            <a:spLocks noGrp="1" noChangeArrowheads="1"/>
          </p:cNvSpPr>
          <p:nvPr>
            <p:ph idx="1"/>
          </p:nvPr>
        </p:nvSpPr>
        <p:spPr>
          <a:xfrm>
            <a:off x="457200" y="1371600"/>
            <a:ext cx="8229600" cy="4572000"/>
          </a:xfrm>
        </p:spPr>
        <p:txBody>
          <a:bodyPr/>
          <a:lstStyle/>
          <a:p>
            <a:pPr marL="0" indent="0">
              <a:buNone/>
            </a:pPr>
            <a:r>
              <a:rPr lang="en-US" dirty="0"/>
              <a:t>Other tax considerations:</a:t>
            </a:r>
          </a:p>
          <a:p>
            <a:r>
              <a:rPr lang="en-US" dirty="0"/>
              <a:t>How much estate tax basic exclusion does Cathy have remaining and what is the fair market value of her assets outside of the trust?</a:t>
            </a:r>
          </a:p>
          <a:p>
            <a:r>
              <a:rPr lang="en-US" dirty="0"/>
              <a:t>What is the basis of the trust’s various assets?</a:t>
            </a:r>
          </a:p>
          <a:p>
            <a:r>
              <a:rPr lang="en-US" dirty="0"/>
              <a:t>Will any of the assets be subject to state estate taxation?</a:t>
            </a:r>
          </a:p>
          <a:p>
            <a:endParaRPr lang="en-US" altLang="en-US" dirty="0"/>
          </a:p>
        </p:txBody>
      </p:sp>
    </p:spTree>
    <p:extLst>
      <p:ext uri="{BB962C8B-B14F-4D97-AF65-F5344CB8AC3E}">
        <p14:creationId xmlns:p14="http://schemas.microsoft.com/office/powerpoint/2010/main" val="2392196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6AFF2EF-3F24-4AD7-8C0D-41C13E964979}"/>
              </a:ext>
            </a:extLst>
          </p:cNvPr>
          <p:cNvSpPr>
            <a:spLocks noGrp="1" noChangeArrowheads="1"/>
          </p:cNvSpPr>
          <p:nvPr>
            <p:ph type="title"/>
          </p:nvPr>
        </p:nvSpPr>
        <p:spPr/>
        <p:txBody>
          <a:bodyPr/>
          <a:lstStyle/>
          <a:p>
            <a:pPr algn="l"/>
            <a:r>
              <a:rPr lang="en-US" altLang="en-US" dirty="0">
                <a:latin typeface="+mj-lt"/>
                <a:cs typeface="Trebuchet MS" panose="020B0603020202020204" pitchFamily="34" charset="0"/>
              </a:rPr>
              <a:t>Qualified Severance Generally</a:t>
            </a:r>
            <a:endParaRPr lang="en-US" altLang="en-US" dirty="0">
              <a:latin typeface="+mj-lt"/>
            </a:endParaRPr>
          </a:p>
        </p:txBody>
      </p:sp>
      <p:sp>
        <p:nvSpPr>
          <p:cNvPr id="10243" name="Content Placeholder 2">
            <a:extLst>
              <a:ext uri="{FF2B5EF4-FFF2-40B4-BE49-F238E27FC236}">
                <a16:creationId xmlns:a16="http://schemas.microsoft.com/office/drawing/2014/main" id="{8F6C0AC3-36C8-4660-AE0F-CC779D8EEC3F}"/>
              </a:ext>
            </a:extLst>
          </p:cNvPr>
          <p:cNvSpPr>
            <a:spLocks noGrp="1" noChangeArrowheads="1"/>
          </p:cNvSpPr>
          <p:nvPr>
            <p:ph idx="1"/>
          </p:nvPr>
        </p:nvSpPr>
        <p:spPr>
          <a:xfrm>
            <a:off x="457200" y="1371600"/>
            <a:ext cx="8229600" cy="4572000"/>
          </a:xfrm>
        </p:spPr>
        <p:txBody>
          <a:bodyPr/>
          <a:lstStyle/>
          <a:p>
            <a:pPr marL="0" indent="0">
              <a:buNone/>
            </a:pPr>
            <a:r>
              <a:rPr lang="en-US" dirty="0"/>
              <a:t>A qualified severance allows one trust that is only partially exempt from GST tax (mixed inclusion ratio) to be divided into two trusts, </a:t>
            </a:r>
          </a:p>
          <a:p>
            <a:pPr marL="0" indent="0">
              <a:spcBef>
                <a:spcPts val="0"/>
              </a:spcBef>
              <a:buNone/>
            </a:pPr>
            <a:r>
              <a:rPr lang="en-US" dirty="0"/>
              <a:t>one of which is totally GST exempt </a:t>
            </a:r>
          </a:p>
          <a:p>
            <a:pPr marL="0" indent="0">
              <a:spcBef>
                <a:spcPts val="0"/>
              </a:spcBef>
              <a:buNone/>
            </a:pPr>
            <a:r>
              <a:rPr lang="en-US" dirty="0"/>
              <a:t>(inclusion ratio of 0) and one that </a:t>
            </a:r>
          </a:p>
          <a:p>
            <a:pPr marL="0" indent="0">
              <a:spcBef>
                <a:spcPts val="0"/>
              </a:spcBef>
              <a:buNone/>
            </a:pPr>
            <a:r>
              <a:rPr lang="en-US" dirty="0"/>
              <a:t>is not exempt at all (inclusion ratio </a:t>
            </a:r>
          </a:p>
          <a:p>
            <a:pPr marL="0" indent="0">
              <a:spcBef>
                <a:spcPts val="0"/>
              </a:spcBef>
              <a:buNone/>
            </a:pPr>
            <a:r>
              <a:rPr lang="en-US" dirty="0"/>
              <a:t>of 1).  I.R.C. § 2642(a)(3).</a:t>
            </a:r>
          </a:p>
          <a:p>
            <a:endParaRPr lang="en-US" altLang="en-US" dirty="0"/>
          </a:p>
        </p:txBody>
      </p:sp>
      <p:pic>
        <p:nvPicPr>
          <p:cNvPr id="4" name="Picture 8">
            <a:extLst>
              <a:ext uri="{FF2B5EF4-FFF2-40B4-BE49-F238E27FC236}">
                <a16:creationId xmlns:a16="http://schemas.microsoft.com/office/drawing/2014/main" id="{D1FE94D5-386F-4BF6-95D4-6B38F15FFD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438400"/>
            <a:ext cx="2684835"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725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6AFF2EF-3F24-4AD7-8C0D-41C13E964979}"/>
              </a:ext>
            </a:extLst>
          </p:cNvPr>
          <p:cNvSpPr>
            <a:spLocks noGrp="1" noChangeArrowheads="1"/>
          </p:cNvSpPr>
          <p:nvPr>
            <p:ph type="title"/>
          </p:nvPr>
        </p:nvSpPr>
        <p:spPr/>
        <p:txBody>
          <a:bodyPr/>
          <a:lstStyle/>
          <a:p>
            <a:pPr algn="l"/>
            <a:r>
              <a:rPr lang="en-US" dirty="0"/>
              <a:t>Qualified Severance Requirements</a:t>
            </a:r>
            <a:endParaRPr lang="en-US" altLang="en-US" dirty="0"/>
          </a:p>
        </p:txBody>
      </p:sp>
      <p:sp>
        <p:nvSpPr>
          <p:cNvPr id="10243" name="Content Placeholder 2">
            <a:extLst>
              <a:ext uri="{FF2B5EF4-FFF2-40B4-BE49-F238E27FC236}">
                <a16:creationId xmlns:a16="http://schemas.microsoft.com/office/drawing/2014/main" id="{8F6C0AC3-36C8-4660-AE0F-CC779D8EEC3F}"/>
              </a:ext>
            </a:extLst>
          </p:cNvPr>
          <p:cNvSpPr>
            <a:spLocks noGrp="1" noChangeArrowheads="1"/>
          </p:cNvSpPr>
          <p:nvPr>
            <p:ph idx="1"/>
          </p:nvPr>
        </p:nvSpPr>
        <p:spPr>
          <a:xfrm>
            <a:off x="448491" y="1219200"/>
            <a:ext cx="8229600" cy="4800600"/>
          </a:xfrm>
        </p:spPr>
        <p:txBody>
          <a:bodyPr/>
          <a:lstStyle/>
          <a:p>
            <a:pPr marL="0" indent="0">
              <a:buNone/>
            </a:pPr>
            <a:r>
              <a:rPr lang="en-US" sz="2000" dirty="0"/>
              <a:t>A qualified severance must satisfy the following requirements:</a:t>
            </a:r>
          </a:p>
          <a:p>
            <a:pPr marL="0" indent="0">
              <a:buNone/>
            </a:pPr>
            <a:endParaRPr lang="en-US" sz="600" dirty="0"/>
          </a:p>
          <a:p>
            <a:pPr marL="461963" indent="-461963">
              <a:buFont typeface="+mj-lt"/>
              <a:buAutoNum type="arabicPeriod"/>
            </a:pPr>
            <a:r>
              <a:rPr lang="en-US" sz="2000" dirty="0"/>
              <a:t>The governing instrument or applicable local law allows the division into the resulting trusts.</a:t>
            </a:r>
          </a:p>
          <a:p>
            <a:pPr marL="742950" indent="-742950">
              <a:buFont typeface="+mj-lt"/>
              <a:buAutoNum type="arabicPeriod"/>
            </a:pPr>
            <a:endParaRPr lang="en-US" sz="600" dirty="0"/>
          </a:p>
          <a:p>
            <a:pPr marL="461963" indent="-461963">
              <a:buFont typeface="+mj-lt"/>
              <a:buAutoNum type="arabicPeriod"/>
            </a:pPr>
            <a:r>
              <a:rPr lang="en-US" sz="2000" dirty="0"/>
              <a:t>The “date of severance” is either the date selected by the trustee of the original trust or the court-imposed date of funding.</a:t>
            </a:r>
          </a:p>
          <a:p>
            <a:pPr marL="742950" indent="-742950">
              <a:buFont typeface="+mj-lt"/>
              <a:buAutoNum type="arabicPeriod"/>
            </a:pPr>
            <a:endParaRPr lang="en-US" sz="600" dirty="0"/>
          </a:p>
          <a:p>
            <a:pPr marL="461963" indent="-461963">
              <a:buFont typeface="+mj-lt"/>
              <a:buAutoNum type="arabicPeriod"/>
            </a:pPr>
            <a:r>
              <a:rPr lang="en-US" sz="2000" dirty="0"/>
              <a:t>The trust is severed on a fractional basis and the sum of the fractions are 100%.</a:t>
            </a:r>
          </a:p>
          <a:p>
            <a:pPr marL="742950" indent="-742950">
              <a:buFont typeface="+mj-lt"/>
              <a:buAutoNum type="arabicPeriod"/>
            </a:pPr>
            <a:endParaRPr lang="en-US" sz="600" dirty="0"/>
          </a:p>
          <a:p>
            <a:pPr marL="461963" indent="-461963">
              <a:buFont typeface="+mj-lt"/>
              <a:buAutoNum type="arabicPeriod"/>
            </a:pPr>
            <a:r>
              <a:rPr lang="en-US" sz="2000" dirty="0"/>
              <a:t>The resulting trusts provide, in the aggregate, for the same succession of interests of beneficiaries.</a:t>
            </a:r>
          </a:p>
          <a:p>
            <a:pPr marL="742950" indent="-742950">
              <a:buFont typeface="+mj-lt"/>
              <a:buAutoNum type="arabicPeriod"/>
            </a:pPr>
            <a:endParaRPr lang="en-US" sz="600" dirty="0"/>
          </a:p>
          <a:p>
            <a:pPr marL="461963" indent="-461963">
              <a:buFont typeface="+mj-lt"/>
              <a:buAutoNum type="arabicPeriod"/>
            </a:pPr>
            <a:r>
              <a:rPr lang="en-US" sz="2000" dirty="0"/>
              <a:t>One resulting trust has an inclusion ratio of 1 and the other an inclusion ratio of 0.</a:t>
            </a:r>
          </a:p>
          <a:p>
            <a:pPr marL="742950" indent="-742950">
              <a:buFont typeface="+mj-lt"/>
              <a:buAutoNum type="arabicPeriod"/>
            </a:pPr>
            <a:endParaRPr lang="en-US" sz="600" dirty="0"/>
          </a:p>
          <a:p>
            <a:pPr marL="0" indent="0">
              <a:buNone/>
            </a:pPr>
            <a:r>
              <a:rPr lang="en-US" sz="2000" dirty="0"/>
              <a:t>Treas. Reg. § 26.2642-6(d).</a:t>
            </a:r>
          </a:p>
          <a:p>
            <a:endParaRPr lang="en-US" altLang="en-US" dirty="0"/>
          </a:p>
        </p:txBody>
      </p:sp>
    </p:spTree>
    <p:extLst>
      <p:ext uri="{BB962C8B-B14F-4D97-AF65-F5344CB8AC3E}">
        <p14:creationId xmlns:p14="http://schemas.microsoft.com/office/powerpoint/2010/main" val="3130109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6AFF2EF-3F24-4AD7-8C0D-41C13E964979}"/>
              </a:ext>
            </a:extLst>
          </p:cNvPr>
          <p:cNvSpPr>
            <a:spLocks noGrp="1" noChangeArrowheads="1"/>
          </p:cNvSpPr>
          <p:nvPr>
            <p:ph type="title"/>
          </p:nvPr>
        </p:nvSpPr>
        <p:spPr/>
        <p:txBody>
          <a:bodyPr/>
          <a:lstStyle/>
          <a:p>
            <a:pPr algn="l"/>
            <a:r>
              <a:rPr lang="en-US" dirty="0"/>
              <a:t>Qualified Severance Basics - Eligibility</a:t>
            </a:r>
            <a:endParaRPr lang="en-US" altLang="en-US" dirty="0"/>
          </a:p>
        </p:txBody>
      </p:sp>
      <p:sp>
        <p:nvSpPr>
          <p:cNvPr id="10243" name="Content Placeholder 2">
            <a:extLst>
              <a:ext uri="{FF2B5EF4-FFF2-40B4-BE49-F238E27FC236}">
                <a16:creationId xmlns:a16="http://schemas.microsoft.com/office/drawing/2014/main" id="{8F6C0AC3-36C8-4660-AE0F-CC779D8EEC3F}"/>
              </a:ext>
            </a:extLst>
          </p:cNvPr>
          <p:cNvSpPr>
            <a:spLocks noGrp="1" noChangeArrowheads="1"/>
          </p:cNvSpPr>
          <p:nvPr>
            <p:ph idx="1"/>
          </p:nvPr>
        </p:nvSpPr>
        <p:spPr>
          <a:xfrm>
            <a:off x="457200" y="1371600"/>
            <a:ext cx="8229600" cy="4572000"/>
          </a:xfrm>
        </p:spPr>
        <p:txBody>
          <a:bodyPr/>
          <a:lstStyle/>
          <a:p>
            <a:pPr marL="0" indent="0">
              <a:buNone/>
            </a:pPr>
            <a:r>
              <a:rPr lang="en-US" sz="2200" dirty="0"/>
              <a:t>Qualified Severance under I.R.C. § 2642(a)(3)</a:t>
            </a:r>
          </a:p>
          <a:p>
            <a:r>
              <a:rPr lang="en-US" sz="2200" dirty="0"/>
              <a:t>Any trust, with an inclusion ratio of 0, 1 or in between, is eligible for a qualified severance under I.R.C. § 2642(a)(3).</a:t>
            </a:r>
          </a:p>
          <a:p>
            <a:r>
              <a:rPr lang="en-US" sz="2200" dirty="0"/>
              <a:t>A qualified severance may occur at any time prior to the termination of the trust. </a:t>
            </a:r>
          </a:p>
          <a:p>
            <a:pPr marL="0" indent="0">
              <a:buNone/>
            </a:pPr>
            <a:endParaRPr lang="en-US" sz="2200" dirty="0"/>
          </a:p>
          <a:p>
            <a:pPr marL="0" indent="0">
              <a:buNone/>
            </a:pPr>
            <a:r>
              <a:rPr lang="en-US" sz="2200" dirty="0"/>
              <a:t>Compare with severance under Treas. Reg. § 26.2654-(1)(b)</a:t>
            </a:r>
          </a:p>
          <a:p>
            <a:r>
              <a:rPr lang="en-US" sz="2200" dirty="0"/>
              <a:t>Limited to the severance of a trust that is </a:t>
            </a:r>
            <a:r>
              <a:rPr lang="en-US" sz="2200" i="1" dirty="0"/>
              <a:t>included</a:t>
            </a:r>
            <a:r>
              <a:rPr lang="en-US" sz="2200" dirty="0"/>
              <a:t> in a decedent/transferor’s gross estate (i.e., a revocable inter </a:t>
            </a:r>
            <a:r>
              <a:rPr lang="en-US" sz="2200" dirty="0" err="1"/>
              <a:t>vivos</a:t>
            </a:r>
            <a:r>
              <a:rPr lang="en-US" sz="2200" dirty="0"/>
              <a:t> trust or a testamentary trust). </a:t>
            </a:r>
          </a:p>
          <a:p>
            <a:r>
              <a:rPr lang="en-US" sz="2200" dirty="0"/>
              <a:t>Such a severance must be initiated prior to the due date for the decedent/transferor’s estate tax return.</a:t>
            </a:r>
            <a:endParaRPr lang="en-US" altLang="en-US" sz="2200" dirty="0"/>
          </a:p>
        </p:txBody>
      </p:sp>
    </p:spTree>
    <p:extLst>
      <p:ext uri="{BB962C8B-B14F-4D97-AF65-F5344CB8AC3E}">
        <p14:creationId xmlns:p14="http://schemas.microsoft.com/office/powerpoint/2010/main" val="12823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6AFF2EF-3F24-4AD7-8C0D-41C13E964979}"/>
              </a:ext>
            </a:extLst>
          </p:cNvPr>
          <p:cNvSpPr>
            <a:spLocks noGrp="1" noChangeArrowheads="1"/>
          </p:cNvSpPr>
          <p:nvPr>
            <p:ph type="title"/>
          </p:nvPr>
        </p:nvSpPr>
        <p:spPr/>
        <p:txBody>
          <a:bodyPr/>
          <a:lstStyle/>
          <a:p>
            <a:pPr algn="l"/>
            <a:r>
              <a:rPr lang="en-US" dirty="0"/>
              <a:t>Qualified Severance Basics - Funding</a:t>
            </a:r>
            <a:endParaRPr lang="en-US" altLang="en-US" dirty="0"/>
          </a:p>
        </p:txBody>
      </p:sp>
      <p:sp>
        <p:nvSpPr>
          <p:cNvPr id="10243" name="Content Placeholder 2">
            <a:extLst>
              <a:ext uri="{FF2B5EF4-FFF2-40B4-BE49-F238E27FC236}">
                <a16:creationId xmlns:a16="http://schemas.microsoft.com/office/drawing/2014/main" id="{8F6C0AC3-36C8-4660-AE0F-CC779D8EEC3F}"/>
              </a:ext>
            </a:extLst>
          </p:cNvPr>
          <p:cNvSpPr>
            <a:spLocks noGrp="1" noChangeArrowheads="1"/>
          </p:cNvSpPr>
          <p:nvPr>
            <p:ph idx="1"/>
          </p:nvPr>
        </p:nvSpPr>
        <p:spPr>
          <a:xfrm>
            <a:off x="455023" y="1154122"/>
            <a:ext cx="8229600" cy="5018078"/>
          </a:xfrm>
        </p:spPr>
        <p:txBody>
          <a:bodyPr/>
          <a:lstStyle/>
          <a:p>
            <a:pPr marL="0" indent="0">
              <a:buNone/>
            </a:pPr>
            <a:r>
              <a:rPr lang="en-US" sz="1800" dirty="0"/>
              <a:t>Not only must the trust be severed on a fractional basis, the resulting trusts must be funded using a fraction or percentage of the value of original trust’s assets on the date of severance.  The sum of these fractions or percentages must equal 1 or 100%, respectively.</a:t>
            </a:r>
          </a:p>
          <a:p>
            <a:pPr marL="0" indent="0">
              <a:buNone/>
            </a:pPr>
            <a:endParaRPr lang="en-US" sz="1800" dirty="0"/>
          </a:p>
          <a:p>
            <a:pPr marL="0" indent="0">
              <a:buNone/>
            </a:pPr>
            <a:endParaRPr lang="en-US" sz="600" dirty="0"/>
          </a:p>
          <a:p>
            <a:pPr marL="0" indent="0">
              <a:spcBef>
                <a:spcPts val="0"/>
              </a:spcBef>
              <a:buNone/>
            </a:pPr>
            <a:r>
              <a:rPr lang="en-US" sz="1800" dirty="0"/>
              <a:t>The “date of severance” is the date selected for determining </a:t>
            </a:r>
          </a:p>
          <a:p>
            <a:pPr marL="0" indent="0">
              <a:spcBef>
                <a:spcPts val="0"/>
              </a:spcBef>
              <a:buNone/>
            </a:pPr>
            <a:r>
              <a:rPr lang="en-US" sz="1800" dirty="0"/>
              <a:t>the value of the trust assets, provided funding is </a:t>
            </a:r>
          </a:p>
          <a:p>
            <a:pPr marL="0" indent="0">
              <a:spcBef>
                <a:spcPts val="0"/>
              </a:spcBef>
              <a:spcAft>
                <a:spcPts val="1200"/>
              </a:spcAft>
              <a:buNone/>
            </a:pPr>
            <a:r>
              <a:rPr lang="en-US" sz="1800" dirty="0"/>
              <a:t>commenced immediately.  Treas. Reg. §</a:t>
            </a:r>
            <a:r>
              <a:rPr lang="en-US" sz="1800" dirty="0">
                <a:ea typeface="Times New Roman" panose="02020603050405020304" pitchFamily="18" charset="0"/>
              </a:rPr>
              <a:t> 26.2642-6(d)(3).</a:t>
            </a:r>
          </a:p>
          <a:p>
            <a:pPr marL="0" indent="0">
              <a:spcBef>
                <a:spcPts val="0"/>
              </a:spcBef>
              <a:buNone/>
            </a:pPr>
            <a:endParaRPr lang="en-US" sz="1800" dirty="0"/>
          </a:p>
          <a:p>
            <a:pPr marL="0" indent="0">
              <a:spcBef>
                <a:spcPts val="0"/>
              </a:spcBef>
              <a:buNone/>
            </a:pPr>
            <a:r>
              <a:rPr lang="en-US" sz="1800" dirty="0"/>
              <a:t>Upon dividing the trust into exempt and non-exempt trusts, </a:t>
            </a:r>
          </a:p>
          <a:p>
            <a:pPr marL="0" indent="0">
              <a:spcBef>
                <a:spcPts val="0"/>
              </a:spcBef>
              <a:buNone/>
            </a:pPr>
            <a:r>
              <a:rPr lang="en-US" sz="1800" dirty="0"/>
              <a:t>each trust must be funded within a “reasonable time” from</a:t>
            </a:r>
          </a:p>
          <a:p>
            <a:pPr marL="0" indent="0">
              <a:spcBef>
                <a:spcPts val="0"/>
              </a:spcBef>
              <a:buNone/>
            </a:pPr>
            <a:r>
              <a:rPr lang="en-US" sz="1800" dirty="0"/>
              <a:t>the date of severance.  A “reasonable time” for this </a:t>
            </a:r>
          </a:p>
          <a:p>
            <a:pPr marL="0" indent="0">
              <a:spcBef>
                <a:spcPts val="0"/>
              </a:spcBef>
              <a:buNone/>
            </a:pPr>
            <a:r>
              <a:rPr lang="en-US" sz="1800" dirty="0"/>
              <a:t>Purpose may differ, depending on the types of assets, </a:t>
            </a:r>
          </a:p>
          <a:p>
            <a:pPr marL="0" indent="0">
              <a:spcBef>
                <a:spcPts val="0"/>
              </a:spcBef>
              <a:spcAft>
                <a:spcPts val="1200"/>
              </a:spcAft>
              <a:buNone/>
            </a:pPr>
            <a:r>
              <a:rPr lang="en-US" sz="1800" dirty="0"/>
              <a:t>but may not exceed 90 days.  Treas. Reg. §</a:t>
            </a:r>
            <a:r>
              <a:rPr lang="en-US" sz="1800" dirty="0">
                <a:ea typeface="Times New Roman" panose="02020603050405020304" pitchFamily="18" charset="0"/>
              </a:rPr>
              <a:t> </a:t>
            </a:r>
            <a:r>
              <a:rPr lang="en-US" sz="1800" dirty="0"/>
              <a:t>2642-6(d)(3).</a:t>
            </a:r>
            <a:endParaRPr lang="en-US" sz="1800" dirty="0">
              <a:ea typeface="Times New Roman" panose="02020603050405020304" pitchFamily="18" charset="0"/>
            </a:endParaRPr>
          </a:p>
          <a:p>
            <a:pPr marL="0" indent="0">
              <a:buNone/>
            </a:pPr>
            <a:endParaRPr lang="en-US" sz="1800" dirty="0"/>
          </a:p>
          <a:p>
            <a:pPr marL="0" indent="0">
              <a:buNone/>
            </a:pPr>
            <a:endParaRPr lang="en-US" sz="600" dirty="0"/>
          </a:p>
          <a:p>
            <a:endParaRPr lang="en-US" altLang="en-US" dirty="0"/>
          </a:p>
        </p:txBody>
      </p:sp>
      <p:pic>
        <p:nvPicPr>
          <p:cNvPr id="4" name="Picture 2">
            <a:extLst>
              <a:ext uri="{FF2B5EF4-FFF2-40B4-BE49-F238E27FC236}">
                <a16:creationId xmlns:a16="http://schemas.microsoft.com/office/drawing/2014/main" id="{D67E4D95-17F0-4206-85E0-277B0E7467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40435">
            <a:off x="6688392" y="2303087"/>
            <a:ext cx="2114066" cy="2251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7784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gt;&lt;object type=&quot;8&quot; unique_id=&quot;10008&quot;&gt;&lt;/object&gt;&lt;/object&gt;&lt;/database&gt;"/>
  <p:tag name="MMPROD_NEXTUNIQUEID" val="10009"/>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2981</Words>
  <Application>Microsoft Office PowerPoint</Application>
  <PresentationFormat>On-screen Show (4:3)</PresentationFormat>
  <Paragraphs>247</Paragraphs>
  <Slides>37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Trebuchet MS</vt:lpstr>
      <vt:lpstr>Default Design</vt:lpstr>
      <vt:lpstr>PowerPoint Presentation</vt:lpstr>
      <vt:lpstr>The Panel</vt:lpstr>
      <vt:lpstr>The Problem</vt:lpstr>
      <vt:lpstr>The Problem - The Issues</vt:lpstr>
      <vt:lpstr>The Problem - The Issues (cont’d)</vt:lpstr>
      <vt:lpstr>Qualified Severance Generally</vt:lpstr>
      <vt:lpstr>Qualified Severance Requirements</vt:lpstr>
      <vt:lpstr>Qualified Severance Basics - Eligibility</vt:lpstr>
      <vt:lpstr>Qualified Severance Basics - Funding</vt:lpstr>
      <vt:lpstr>Qualified Severance Basics – Funding (cont’d)</vt:lpstr>
      <vt:lpstr>Qualified Severance Basics - Succession of Interests</vt:lpstr>
      <vt:lpstr>Qualified Severance Basics - Succession of Interests (cont’d)</vt:lpstr>
      <vt:lpstr>Practical Considerations</vt:lpstr>
      <vt:lpstr>Practical Considerations</vt:lpstr>
      <vt:lpstr>Trust Instrument</vt:lpstr>
      <vt:lpstr>The Trust Instrument - What Does it Say? </vt:lpstr>
      <vt:lpstr>The Trust Instrument - Division</vt:lpstr>
      <vt:lpstr>The Trust Instrument - Inclusion of  Non-Exempt Trust</vt:lpstr>
      <vt:lpstr>The Trust Instrument - Inclusion of  Non-Exempt Trust (cont’d)</vt:lpstr>
      <vt:lpstr>Funding of the Resulting Trusts</vt:lpstr>
      <vt:lpstr>Funding - Pro Rata v. Non-Pro Rata</vt:lpstr>
      <vt:lpstr>Pro Rata Funding - Fractionalized Ownership of SMLLCs</vt:lpstr>
      <vt:lpstr>Pro Rata Funding - Fractionalized Ownership of Real Property</vt:lpstr>
      <vt:lpstr>Non-Pro Rata Funding - Encumbered Property</vt:lpstr>
      <vt:lpstr>Transfers Between Exempt and Non-Exempt Trusts</vt:lpstr>
      <vt:lpstr>Transfers Between Exempt and  Non-Exempt Trusts</vt:lpstr>
      <vt:lpstr>Transfers Between Exempt and  Non-Exempt Trusts (cont’d)</vt:lpstr>
      <vt:lpstr>Special Assets</vt:lpstr>
      <vt:lpstr>Special Assets - Business Entities</vt:lpstr>
      <vt:lpstr>Special Assets - Interests in Investment Funds</vt:lpstr>
      <vt:lpstr>Special Assets - 1031(f) Property</vt:lpstr>
      <vt:lpstr>Reporting</vt:lpstr>
      <vt:lpstr>Reporting - Form 706-GS(T)</vt:lpstr>
      <vt:lpstr>Reporting - Requirements</vt:lpstr>
      <vt:lpstr>Reporting - What Else?</vt:lpstr>
      <vt:lpstr>Biography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April</dc:creator>
  <cp:lastModifiedBy>Tsu, Brian P.</cp:lastModifiedBy>
  <cp:revision>20</cp:revision>
  <cp:lastPrinted>2020-07-07T22:12:32Z</cp:lastPrinted>
  <dcterms:created xsi:type="dcterms:W3CDTF">2020-07-07T19:23:22Z</dcterms:created>
  <dcterms:modified xsi:type="dcterms:W3CDTF">2020-07-10T16:32:42Z</dcterms:modified>
</cp:coreProperties>
</file>